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6" r:id="rId2"/>
    <p:sldId id="612" r:id="rId3"/>
    <p:sldId id="619" r:id="rId4"/>
    <p:sldId id="644" r:id="rId5"/>
    <p:sldId id="645" r:id="rId6"/>
    <p:sldId id="669" r:id="rId7"/>
    <p:sldId id="611" r:id="rId8"/>
    <p:sldId id="393" r:id="rId9"/>
    <p:sldId id="388" r:id="rId10"/>
    <p:sldId id="389" r:id="rId11"/>
    <p:sldId id="746" r:id="rId12"/>
    <p:sldId id="747" r:id="rId13"/>
    <p:sldId id="748" r:id="rId14"/>
    <p:sldId id="749" r:id="rId15"/>
    <p:sldId id="751" r:id="rId16"/>
    <p:sldId id="752" r:id="rId17"/>
    <p:sldId id="753" r:id="rId18"/>
    <p:sldId id="754" r:id="rId19"/>
    <p:sldId id="755" r:id="rId20"/>
    <p:sldId id="671" r:id="rId21"/>
    <p:sldId id="670" r:id="rId22"/>
    <p:sldId id="676" r:id="rId23"/>
    <p:sldId id="677" r:id="rId24"/>
    <p:sldId id="678" r:id="rId25"/>
    <p:sldId id="679" r:id="rId26"/>
    <p:sldId id="680" r:id="rId27"/>
    <p:sldId id="681" r:id="rId28"/>
    <p:sldId id="682" r:id="rId29"/>
    <p:sldId id="683" r:id="rId30"/>
    <p:sldId id="696" r:id="rId31"/>
    <p:sldId id="697" r:id="rId32"/>
    <p:sldId id="695" r:id="rId33"/>
    <p:sldId id="700" r:id="rId34"/>
    <p:sldId id="684" r:id="rId35"/>
    <p:sldId id="745" r:id="rId36"/>
    <p:sldId id="703" r:id="rId37"/>
    <p:sldId id="744" r:id="rId38"/>
    <p:sldId id="702" r:id="rId39"/>
    <p:sldId id="704" r:id="rId40"/>
    <p:sldId id="705" r:id="rId41"/>
    <p:sldId id="706" r:id="rId42"/>
    <p:sldId id="707" r:id="rId43"/>
    <p:sldId id="709" r:id="rId44"/>
    <p:sldId id="711" r:id="rId45"/>
    <p:sldId id="712" r:id="rId46"/>
    <p:sldId id="708" r:id="rId47"/>
    <p:sldId id="710" r:id="rId48"/>
    <p:sldId id="713" r:id="rId49"/>
    <p:sldId id="723" r:id="rId50"/>
    <p:sldId id="724" r:id="rId51"/>
    <p:sldId id="725" r:id="rId52"/>
    <p:sldId id="726" r:id="rId53"/>
    <p:sldId id="727" r:id="rId54"/>
    <p:sldId id="728" r:id="rId55"/>
    <p:sldId id="729" r:id="rId56"/>
    <p:sldId id="730" r:id="rId57"/>
    <p:sldId id="733" r:id="rId58"/>
    <p:sldId id="734" r:id="rId59"/>
    <p:sldId id="735" r:id="rId60"/>
    <p:sldId id="736" r:id="rId61"/>
    <p:sldId id="737" r:id="rId62"/>
    <p:sldId id="738" r:id="rId63"/>
    <p:sldId id="739" r:id="rId64"/>
    <p:sldId id="740" r:id="rId65"/>
    <p:sldId id="741" r:id="rId66"/>
    <p:sldId id="632" r:id="rId67"/>
    <p:sldId id="581" r:id="rId68"/>
    <p:sldId id="603" r:id="rId69"/>
    <p:sldId id="642" r:id="rId70"/>
    <p:sldId id="507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4B4"/>
    <a:srgbClr val="10428C"/>
    <a:srgbClr val="2E666E"/>
    <a:srgbClr val="996633"/>
    <a:srgbClr val="474747"/>
    <a:srgbClr val="C7150A"/>
    <a:srgbClr val="F37153"/>
    <a:srgbClr val="76B5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237" autoAdjust="0"/>
  </p:normalViewPr>
  <p:slideViewPr>
    <p:cSldViewPr>
      <p:cViewPr>
        <p:scale>
          <a:sx n="75" d="100"/>
          <a:sy n="75" d="100"/>
        </p:scale>
        <p:origin x="-11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9851921-BE4D-420A-B7F3-266F92647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14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719D0E-5D00-41DA-879C-8088F4D4C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1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4EA8D-D836-4EF8-935F-22AE9FA2C85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5E5C56-E64B-477A-B66B-D0317F5D85F5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AX Virtualization ADPs (Application Delivery Partitions) now allow distinct L2/3 configurations per partition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Up to 128 separate L2/3 configurations (varies by model)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Supports IPv4 or IPv6 today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8F46F-595E-4E19-8032-05298190EB22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>
              <a:spcBef>
                <a:spcPct val="0"/>
              </a:spcBef>
            </a:pPr>
            <a:endParaRPr lang="en-US" sz="140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8ABCF-A874-41FA-A105-E36F8A4CE67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85D609-A842-4A16-B146-57E93FC7E53B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703665-D046-4F17-9472-841790FD2D74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745A6-4CA8-4B88-9F40-8A22575E057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420BF-711A-4345-9DEE-089706632748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0BD49-8E3A-4497-AF5F-0A35A2196AD3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8598-ED1E-4D6A-8F21-A7E2E8F64ED3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93E37-08D8-4AF6-9F0B-48010763EAC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9D943C9-A4CD-4473-91B4-2557E0EEFDDF}" type="slidenum">
              <a:rPr lang="en-US" altLang="ja-JP" sz="1200"/>
              <a:pPr algn="r" eaLnBrk="0" hangingPunct="0"/>
              <a:t>3</a:t>
            </a:fld>
            <a:endParaRPr lang="en-US" altLang="ja-JP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C238B-C8FA-4386-A01B-A1EAF88861E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D681C-B74A-4505-B5DC-43EDEF6BDEB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34FB-3014-42DC-AE6E-F863A878C0FF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73D82-F175-4337-9578-CAEF974EEC29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38EE4-B484-4913-98CC-43BCAC12E5E5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AF184-73CA-4B85-9BDC-C7A34C2D2F25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1: To change the maximum LSN public IP: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	CLI: AX(config)# system resource-usage nat-pool-addr-count &lt;num&gt;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To see the maximum LSN public IP configuration: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	CLI: AX# show system resource-usage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41A00B-D4CF-45CA-914B-B67D31720E15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78BE-8541-42CA-A876-2D1596F2AAF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Application Delivery</a:t>
            </a:r>
          </a:p>
          <a:p>
            <a:r>
              <a:rPr lang="en-GB" smtClean="0">
                <a:ea typeface="ＭＳ Ｐゴシック" pitchFamily="34" charset="-128"/>
              </a:rPr>
              <a:t>Optimize Application performance and minimise infrastructure whilst delivering the lowest cost per transaction in the industry.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IPv6 Migration</a:t>
            </a:r>
          </a:p>
          <a:p>
            <a:r>
              <a:rPr lang="en-GB" smtClean="0">
                <a:ea typeface="ＭＳ Ｐゴシック" pitchFamily="34" charset="-128"/>
              </a:rPr>
              <a:t>The only Edge solution with a complete suite of SW features to allow Carriers and Service Providers to migrate seamlessly whilst maximizing service availability and differentiating their business.</a:t>
            </a:r>
          </a:p>
          <a:p>
            <a:r>
              <a:rPr lang="en-GB" smtClean="0">
                <a:ea typeface="ＭＳ Ｐゴシック" pitchFamily="34" charset="-128"/>
              </a:rPr>
              <a:t>Allows the Enterprise to be in charge of their destiny and maximise client reach whilst avoiding being at the mercy of the carrier.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Virtualization</a:t>
            </a:r>
          </a:p>
          <a:p>
            <a:r>
              <a:rPr lang="en-GB" smtClean="0">
                <a:ea typeface="ＭＳ Ｐゴシック" pitchFamily="34" charset="-128"/>
              </a:rPr>
              <a:t>A suite of 4 solutions to fit any Data Centre Consolidation, Cloud or Hosting scenario whilst maximizing utilization and return from the solution.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5F370-DC7E-42C2-BE2F-26D80930376D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A435-0BFC-42B1-90C0-AE15CECDDF5D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Continuation of the last slide, adds the highlight to the AX showing it is the conduit between service provider IPv6 and IPv4 networks.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1: To change the maximum LSN public IP: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	CLI: AX(config)# system resource-usage nat-pool-addr-count &lt;num&gt;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    To see the maximum LSN public IP configuration: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	CLI: AX# show system resource-usage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41A00B-D4CF-45CA-914B-B67D31720E15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DE563-58D9-490B-800B-5A5D74607AED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75F87-5D66-4501-B785-8F88531E89A0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9D637-F9DA-48F9-9211-7A055F6AC95D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9B901-6FE6-4BFA-9FC1-DF43481274D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D8E96-2CCE-44F3-8592-9B26578CE4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6013C2-A15E-494A-970D-DA07E6C71AA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003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063CAB8-D891-46C2-9D43-808F0FA5E36E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003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1" hangingPunct="1"/>
            <a:fld id="{30719D95-CE8A-4593-ACEA-9BACA5805A79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003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7" tIns="46144" rIns="92287" bIns="46144" anchor="b"/>
          <a:lstStyle/>
          <a:p>
            <a:pPr algn="r" defTabSz="923925" eaLnBrk="1" hangingPunct="1"/>
            <a:fld id="{642530A7-1F19-40AD-973E-6005AE952916}" type="slidenum">
              <a:rPr lang="en-US" sz="1200"/>
              <a:pPr algn="r" defTabSz="923925" eaLnBrk="1" hangingPunct="1"/>
              <a:t>9</a:t>
            </a:fld>
            <a:endParaRPr lang="en-US" sz="1200"/>
          </a:p>
        </p:txBody>
      </p:sp>
      <p:sp>
        <p:nvSpPr>
          <p:cNvPr id="1003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287" tIns="46144" rIns="92287" bIns="46144"/>
          <a:lstStyle/>
          <a:p>
            <a:pPr marL="222250" indent="-222250" eaLnBrk="1" hangingPunct="1">
              <a:lnSpc>
                <a:spcPct val="80000"/>
              </a:lnSpc>
              <a:buFontTx/>
              <a:buChar char="•"/>
            </a:pPr>
            <a:endParaRPr lang="fr-FR" sz="8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688A7-E6E5-4BB9-98FD-B01385164F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9C70DC-0FB7-436C-918A-68294E82C51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47CE3-AAD1-445D-A555-B4731EADF3D9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013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eaLnBrk="1" hangingPunct="1"/>
            <a:fld id="{6D8BE8CB-9B53-4E34-989E-0DEF0B33A9B6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6" tIns="45718" rIns="91436" bIns="45718"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Unlimited CR = Unlimited Connection Reuse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EF69B-9F4F-4064-9456-3F249E14A794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Unlimited CR = Unlimited Connection Reuse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47D17-A6BB-4F5C-9980-E67244F3D8CC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422525"/>
            <a:ext cx="9144000" cy="2420938"/>
            <a:chOff x="0" y="1237"/>
            <a:chExt cx="5760" cy="152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1237"/>
              <a:ext cx="5760" cy="1525"/>
            </a:xfrm>
            <a:prstGeom prst="rect">
              <a:avLst/>
            </a:prstGeom>
            <a:gradFill rotWithShape="0"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gamma/>
                    <a:tint val="85882"/>
                    <a:invGamma/>
                    <a:alpha val="24001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1257"/>
              <a:ext cx="5760" cy="147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7568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8" name="Picture 6" descr="glow"/>
            <p:cNvPicPr>
              <a:picLocks noChangeAspect="1" noChangeArrowheads="1"/>
            </p:cNvPicPr>
            <p:nvPr/>
          </p:nvPicPr>
          <p:blipFill>
            <a:blip r:embed="rId3"/>
            <a:srcRect l="7187" t="-2521" r="8939" b="2521"/>
            <a:stretch>
              <a:fillRect/>
            </a:stretch>
          </p:blipFill>
          <p:spPr bwMode="auto">
            <a:xfrm>
              <a:off x="0" y="2488"/>
              <a:ext cx="576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8675688" y="6470650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EC1C7310-ABDE-4081-887F-167B2E786F48}" type="slidenum">
              <a:rPr lang="en-US" sz="800">
                <a:solidFill>
                  <a:schemeClr val="folHlink"/>
                </a:solidFill>
              </a:rPr>
              <a:pPr algn="r" eaLnBrk="1" hangingPunct="1">
                <a:defRPr/>
              </a:pPr>
              <a:t>‹#›</a:t>
            </a:fld>
            <a:endParaRPr lang="en-US" sz="800">
              <a:solidFill>
                <a:schemeClr val="folHlink"/>
              </a:solidFill>
            </a:endParaRPr>
          </a:p>
        </p:txBody>
      </p:sp>
      <p:pic>
        <p:nvPicPr>
          <p:cNvPr id="10" name="Picture 10" descr="Logo_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8" y="996950"/>
            <a:ext cx="7035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60388" y="3625850"/>
            <a:ext cx="7986712" cy="80486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976813"/>
            <a:ext cx="7975600" cy="750887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 typeface="Wingdings 3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19075"/>
            <a:ext cx="2103437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219075"/>
            <a:ext cx="6159500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355725"/>
            <a:ext cx="41306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355725"/>
            <a:ext cx="413226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B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0"/>
            <a:ext cx="91535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ooter_performanc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7800" y="6070600"/>
            <a:ext cx="85788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9588" y="1355725"/>
            <a:ext cx="84153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09588" y="219075"/>
            <a:ext cx="729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gray">
          <a:xfrm>
            <a:off x="8675688" y="6470650"/>
            <a:ext cx="3921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97C69E44-1442-4B2D-B488-1AE4B3FF4E15}" type="slidenum">
              <a:rPr lang="en-US" sz="800">
                <a:solidFill>
                  <a:schemeClr val="folHlink"/>
                </a:solidFill>
              </a:rPr>
              <a:pPr algn="r" eaLnBrk="1" hangingPunct="1">
                <a:defRPr/>
              </a:pPr>
              <a:t>‹#›</a:t>
            </a:fld>
            <a:endParaRPr lang="en-US" sz="800">
              <a:solidFill>
                <a:schemeClr val="fol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75000"/>
        </a:spcBef>
        <a:spcAft>
          <a:spcPct val="0"/>
        </a:spcAft>
        <a:buClr>
          <a:schemeClr val="bg2"/>
        </a:buClr>
        <a:buSzPct val="65000"/>
        <a:buFont typeface="Wingdings 3" pitchFamily="18" charset="2"/>
        <a:buChar char=""/>
        <a:defRPr sz="2200" b="1">
          <a:solidFill>
            <a:srgbClr val="4E4E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65000"/>
        <a:buFont typeface="Wingdings 2" pitchFamily="18" charset="2"/>
        <a:buChar char=""/>
        <a:defRPr>
          <a:solidFill>
            <a:schemeClr val="folHlink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65000"/>
        <a:buFont typeface="Wingdings 2" pitchFamily="18" charset="2"/>
        <a:buChar char=""/>
        <a:defRPr sz="1600">
          <a:solidFill>
            <a:schemeClr val="folHlink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 2" pitchFamily="18" charset="2"/>
        <a:buChar char=""/>
        <a:defRPr sz="1600">
          <a:solidFill>
            <a:schemeClr val="folHlink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 2" pitchFamily="18" charset="2"/>
        <a:buChar char=""/>
        <a:defRPr sz="1600">
          <a:solidFill>
            <a:schemeClr val="folHlink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Font typeface="Wingdings 2" charset="2"/>
        <a:buChar char=""/>
        <a:defRPr sz="1600">
          <a:solidFill>
            <a:schemeClr val="folHlink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Font typeface="Wingdings 2" charset="2"/>
        <a:buChar char=""/>
        <a:defRPr sz="1600">
          <a:solidFill>
            <a:schemeClr val="folHlink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Font typeface="Wingdings 2" charset="2"/>
        <a:buChar char=""/>
        <a:defRPr sz="1600">
          <a:solidFill>
            <a:schemeClr val="folHlink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Font typeface="Wingdings 2" charset="2"/>
        <a:buChar char=""/>
        <a:defRPr sz="1600">
          <a:solidFill>
            <a:schemeClr val="folHlink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2.png"/><Relationship Id="rId4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jpeg"/><Relationship Id="rId48" Type="http://schemas.openxmlformats.org/officeDocument/2006/relationships/image" Target="../media/image6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35.png"/><Relationship Id="rId4" Type="http://schemas.openxmlformats.org/officeDocument/2006/relationships/image" Target="../media/image1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35.png"/><Relationship Id="rId4" Type="http://schemas.openxmlformats.org/officeDocument/2006/relationships/image" Target="../media/image1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mpeters@a10networks.com" TargetMode="External"/><Relationship Id="rId2" Type="http://schemas.openxmlformats.org/officeDocument/2006/relationships/hyperlink" Target="mailto:seens@a10network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martinez@a10networks.com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X_title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World Leading Application Delivery Controllers</a:t>
            </a:r>
            <a:endParaRPr lang="fr-FR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3625850"/>
            <a:ext cx="4114800" cy="946150"/>
          </a:xfrm>
        </p:spPr>
        <p:txBody>
          <a:bodyPr/>
          <a:lstStyle/>
          <a:p>
            <a:pPr algn="ctr"/>
            <a:r>
              <a:rPr lang="en-GB" sz="4400" dirty="0" smtClean="0">
                <a:ea typeface="ＭＳ Ｐゴシック" pitchFamily="34" charset="-128"/>
              </a:rPr>
              <a:t>Stallion Event</a:t>
            </a:r>
            <a:endParaRPr lang="en-US" sz="4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25875"/>
            <a:ext cx="55435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9" name="Oval 3"/>
          <p:cNvSpPr>
            <a:spLocks noChangeArrowheads="1"/>
          </p:cNvSpPr>
          <p:nvPr/>
        </p:nvSpPr>
        <p:spPr bwMode="auto">
          <a:xfrm>
            <a:off x="3505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5638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72200" y="9906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AX Series Shared Memory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296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All other platforms today</a:t>
            </a:r>
          </a:p>
        </p:txBody>
      </p: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533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34290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46" name="Oval 10"/>
          <p:cNvSpPr>
            <a:spLocks noChangeArrowheads="1"/>
          </p:cNvSpPr>
          <p:nvPr/>
        </p:nvSpPr>
        <p:spPr bwMode="auto">
          <a:xfrm>
            <a:off x="3505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47" name="Oval 11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48" name="Oval 12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49" name="Oval 13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0" name="Oval 14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1" name="Oval 15"/>
          <p:cNvSpPr>
            <a:spLocks noChangeArrowheads="1"/>
          </p:cNvSpPr>
          <p:nvPr/>
        </p:nvSpPr>
        <p:spPr bwMode="auto">
          <a:xfrm>
            <a:off x="3505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6172200" y="1828800"/>
            <a:ext cx="976313" cy="539750"/>
          </a:xfrm>
          <a:prstGeom prst="leftArrow">
            <a:avLst>
              <a:gd name="adj1" fmla="val 50000"/>
              <a:gd name="adj2" fmla="val 45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8" name="AutoShape 17"/>
          <p:cNvSpPr>
            <a:spLocks noChangeArrowheads="1"/>
          </p:cNvSpPr>
          <p:nvPr/>
        </p:nvSpPr>
        <p:spPr bwMode="auto">
          <a:xfrm>
            <a:off x="1143000" y="4572000"/>
            <a:ext cx="976313" cy="53975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71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3554" name="Oval 18"/>
          <p:cNvSpPr>
            <a:spLocks noChangeArrowheads="1"/>
          </p:cNvSpPr>
          <p:nvPr/>
        </p:nvSpPr>
        <p:spPr bwMode="auto">
          <a:xfrm>
            <a:off x="41910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5" name="Oval 19"/>
          <p:cNvSpPr>
            <a:spLocks noChangeArrowheads="1"/>
          </p:cNvSpPr>
          <p:nvPr/>
        </p:nvSpPr>
        <p:spPr bwMode="auto">
          <a:xfrm>
            <a:off x="41148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6" name="Oval 20"/>
          <p:cNvSpPr>
            <a:spLocks noChangeArrowheads="1"/>
          </p:cNvSpPr>
          <p:nvPr/>
        </p:nvSpPr>
        <p:spPr bwMode="auto">
          <a:xfrm>
            <a:off x="41910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7" name="Oval 21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8" name="Oval 22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59" name="Oval 23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0" name="Oval 24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1" name="Oval 25"/>
          <p:cNvSpPr>
            <a:spLocks noChangeArrowheads="1"/>
          </p:cNvSpPr>
          <p:nvPr/>
        </p:nvSpPr>
        <p:spPr bwMode="auto">
          <a:xfrm>
            <a:off x="41910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2" name="Oval 26"/>
          <p:cNvSpPr>
            <a:spLocks noChangeArrowheads="1"/>
          </p:cNvSpPr>
          <p:nvPr/>
        </p:nvSpPr>
        <p:spPr bwMode="auto">
          <a:xfrm>
            <a:off x="1066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3" name="Oval 27"/>
          <p:cNvSpPr>
            <a:spLocks noChangeArrowheads="1"/>
          </p:cNvSpPr>
          <p:nvPr/>
        </p:nvSpPr>
        <p:spPr bwMode="auto">
          <a:xfrm>
            <a:off x="1752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4" name="Oval 28"/>
          <p:cNvSpPr>
            <a:spLocks noChangeArrowheads="1"/>
          </p:cNvSpPr>
          <p:nvPr/>
        </p:nvSpPr>
        <p:spPr bwMode="auto">
          <a:xfrm>
            <a:off x="2438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5" name="Oval 29"/>
          <p:cNvSpPr>
            <a:spLocks noChangeArrowheads="1"/>
          </p:cNvSpPr>
          <p:nvPr/>
        </p:nvSpPr>
        <p:spPr bwMode="auto">
          <a:xfrm>
            <a:off x="31242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6" name="Oval 30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7" name="Oval 31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8" name="Oval 32"/>
          <p:cNvSpPr>
            <a:spLocks noChangeArrowheads="1"/>
          </p:cNvSpPr>
          <p:nvPr/>
        </p:nvSpPr>
        <p:spPr bwMode="auto">
          <a:xfrm>
            <a:off x="5181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69" name="Oval 33"/>
          <p:cNvSpPr>
            <a:spLocks noChangeArrowheads="1"/>
          </p:cNvSpPr>
          <p:nvPr/>
        </p:nvSpPr>
        <p:spPr bwMode="auto">
          <a:xfrm>
            <a:off x="48006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0" name="Oval 34"/>
          <p:cNvSpPr>
            <a:spLocks noChangeArrowheads="1"/>
          </p:cNvSpPr>
          <p:nvPr/>
        </p:nvSpPr>
        <p:spPr bwMode="auto">
          <a:xfrm>
            <a:off x="48006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1" name="Oval 35"/>
          <p:cNvSpPr>
            <a:spLocks noChangeArrowheads="1"/>
          </p:cNvSpPr>
          <p:nvPr/>
        </p:nvSpPr>
        <p:spPr bwMode="auto">
          <a:xfrm>
            <a:off x="48006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2" name="Oval 36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3" name="Oval 37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4" name="Oval 38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5" name="Oval 39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6" name="Oval 40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7" name="Oval 41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8" name="Oval 42"/>
          <p:cNvSpPr>
            <a:spLocks noChangeArrowheads="1"/>
          </p:cNvSpPr>
          <p:nvPr/>
        </p:nvSpPr>
        <p:spPr bwMode="auto">
          <a:xfrm>
            <a:off x="54102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79" name="Oval 43"/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0" name="Oval 44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1" name="Oval 45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2" name="Oval 46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3" name="Oval 47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4" name="Oval 48"/>
          <p:cNvSpPr>
            <a:spLocks noChangeArrowheads="1"/>
          </p:cNvSpPr>
          <p:nvPr/>
        </p:nvSpPr>
        <p:spPr bwMode="auto">
          <a:xfrm>
            <a:off x="54864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5" name="Oval 49"/>
          <p:cNvSpPr>
            <a:spLocks noChangeArrowheads="1"/>
          </p:cNvSpPr>
          <p:nvPr/>
        </p:nvSpPr>
        <p:spPr bwMode="auto">
          <a:xfrm>
            <a:off x="6172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6" name="Oval 50"/>
          <p:cNvSpPr>
            <a:spLocks noChangeArrowheads="1"/>
          </p:cNvSpPr>
          <p:nvPr/>
        </p:nvSpPr>
        <p:spPr bwMode="auto">
          <a:xfrm>
            <a:off x="60960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7" name="Oval 51"/>
          <p:cNvSpPr>
            <a:spLocks noChangeArrowheads="1"/>
          </p:cNvSpPr>
          <p:nvPr/>
        </p:nvSpPr>
        <p:spPr bwMode="auto">
          <a:xfrm>
            <a:off x="6172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8" name="Oval 52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89" name="Oval 53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0" name="Oval 54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1" name="Oval 55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2" name="Oval 56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3" name="Oval 57"/>
          <p:cNvSpPr>
            <a:spLocks noChangeArrowheads="1"/>
          </p:cNvSpPr>
          <p:nvPr/>
        </p:nvSpPr>
        <p:spPr bwMode="auto">
          <a:xfrm>
            <a:off x="67818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4" name="Oval 58"/>
          <p:cNvSpPr>
            <a:spLocks noChangeArrowheads="1"/>
          </p:cNvSpPr>
          <p:nvPr/>
        </p:nvSpPr>
        <p:spPr bwMode="auto">
          <a:xfrm>
            <a:off x="67056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5" name="Oval 59"/>
          <p:cNvSpPr>
            <a:spLocks noChangeArrowheads="1"/>
          </p:cNvSpPr>
          <p:nvPr/>
        </p:nvSpPr>
        <p:spPr bwMode="auto">
          <a:xfrm>
            <a:off x="67818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6" name="Oval 60"/>
          <p:cNvSpPr>
            <a:spLocks noChangeArrowheads="1"/>
          </p:cNvSpPr>
          <p:nvPr/>
        </p:nvSpPr>
        <p:spPr bwMode="auto">
          <a:xfrm>
            <a:off x="67818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7" name="Oval 61"/>
          <p:cNvSpPr>
            <a:spLocks noChangeArrowheads="1"/>
          </p:cNvSpPr>
          <p:nvPr/>
        </p:nvSpPr>
        <p:spPr bwMode="auto">
          <a:xfrm>
            <a:off x="67818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8" name="Oval 62"/>
          <p:cNvSpPr>
            <a:spLocks noChangeArrowheads="1"/>
          </p:cNvSpPr>
          <p:nvPr/>
        </p:nvSpPr>
        <p:spPr bwMode="auto">
          <a:xfrm>
            <a:off x="67818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599" name="Oval 63"/>
          <p:cNvSpPr>
            <a:spLocks noChangeArrowheads="1"/>
          </p:cNvSpPr>
          <p:nvPr/>
        </p:nvSpPr>
        <p:spPr bwMode="auto">
          <a:xfrm>
            <a:off x="67818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0" name="Oval 64"/>
          <p:cNvSpPr>
            <a:spLocks noChangeArrowheads="1"/>
          </p:cNvSpPr>
          <p:nvPr/>
        </p:nvSpPr>
        <p:spPr bwMode="auto">
          <a:xfrm>
            <a:off x="67818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1" name="Oval 65"/>
          <p:cNvSpPr>
            <a:spLocks noChangeArrowheads="1"/>
          </p:cNvSpPr>
          <p:nvPr/>
        </p:nvSpPr>
        <p:spPr bwMode="auto">
          <a:xfrm>
            <a:off x="74676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2" name="Oval 66"/>
          <p:cNvSpPr>
            <a:spLocks noChangeArrowheads="1"/>
          </p:cNvSpPr>
          <p:nvPr/>
        </p:nvSpPr>
        <p:spPr bwMode="auto">
          <a:xfrm>
            <a:off x="73914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3" name="Oval 67"/>
          <p:cNvSpPr>
            <a:spLocks noChangeArrowheads="1"/>
          </p:cNvSpPr>
          <p:nvPr/>
        </p:nvSpPr>
        <p:spPr bwMode="auto">
          <a:xfrm>
            <a:off x="74676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4" name="Oval 68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5" name="Oval 69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6" name="Oval 70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7" name="Oval 71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8" name="Oval 72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09" name="Oval 73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0" name="Oval 74"/>
          <p:cNvSpPr>
            <a:spLocks noChangeArrowheads="1"/>
          </p:cNvSpPr>
          <p:nvPr/>
        </p:nvSpPr>
        <p:spPr bwMode="auto">
          <a:xfrm>
            <a:off x="8001000" y="6248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1" name="Oval 75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2" name="Oval 76"/>
          <p:cNvSpPr>
            <a:spLocks noChangeArrowheads="1"/>
          </p:cNvSpPr>
          <p:nvPr/>
        </p:nvSpPr>
        <p:spPr bwMode="auto">
          <a:xfrm>
            <a:off x="8077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3" name="Oval 77"/>
          <p:cNvSpPr>
            <a:spLocks noChangeArrowheads="1"/>
          </p:cNvSpPr>
          <p:nvPr/>
        </p:nvSpPr>
        <p:spPr bwMode="auto">
          <a:xfrm>
            <a:off x="8077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4" name="Oval 78"/>
          <p:cNvSpPr>
            <a:spLocks noChangeArrowheads="1"/>
          </p:cNvSpPr>
          <p:nvPr/>
        </p:nvSpPr>
        <p:spPr bwMode="auto">
          <a:xfrm>
            <a:off x="8077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5" name="Oval 79"/>
          <p:cNvSpPr>
            <a:spLocks noChangeArrowheads="1"/>
          </p:cNvSpPr>
          <p:nvPr/>
        </p:nvSpPr>
        <p:spPr bwMode="auto">
          <a:xfrm>
            <a:off x="8077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193616" name="Oval 80"/>
          <p:cNvSpPr>
            <a:spLocks noChangeArrowheads="1"/>
          </p:cNvSpPr>
          <p:nvPr/>
        </p:nvSpPr>
        <p:spPr bwMode="auto">
          <a:xfrm>
            <a:off x="8077200" y="4343400"/>
            <a:ext cx="304800" cy="304800"/>
          </a:xfrm>
          <a:prstGeom prst="ellipse">
            <a:avLst/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C7150A"/>
              </a:solidFill>
            </a:endParaRPr>
          </a:p>
        </p:txBody>
      </p:sp>
      <p:sp>
        <p:nvSpPr>
          <p:cNvPr id="206931" name="AutoShape 83"/>
          <p:cNvSpPr>
            <a:spLocks noChangeArrowheads="1"/>
          </p:cNvSpPr>
          <p:nvPr/>
        </p:nvSpPr>
        <p:spPr bwMode="auto">
          <a:xfrm>
            <a:off x="6934200" y="2438400"/>
            <a:ext cx="2209800" cy="1219200"/>
          </a:xfrm>
          <a:prstGeom prst="cloudCallout">
            <a:avLst>
              <a:gd name="adj1" fmla="val -88292"/>
              <a:gd name="adj2" fmla="val 70574"/>
            </a:avLst>
          </a:prstGeom>
          <a:solidFill>
            <a:srgbClr val="C715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Replicate to each core’s dedicated memory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9588" y="219075"/>
            <a:ext cx="7299325" cy="6413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bg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Superior System Design &amp;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2219 L 1.38778E-17 -0.310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19 L 0.00834 -0.310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3526E-6 L 0.00833 -0.2663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2000"/>
                                        <p:tgtEl>
                                          <p:spTgt spid="20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2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2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2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2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20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2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2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20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20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2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2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20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20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2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20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20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20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20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2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20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20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2000"/>
                                        <p:tgtEl>
                                          <p:spTgt spid="1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20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20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2000"/>
                                        <p:tgtEl>
                                          <p:spTgt spid="1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2000"/>
                                        <p:tgtEl>
                                          <p:spTgt spid="1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2000"/>
                                        <p:tgtEl>
                                          <p:spTgt spid="1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2000"/>
                                        <p:tgtEl>
                                          <p:spTgt spid="1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2000"/>
                                        <p:tgtEl>
                                          <p:spTgt spid="19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2000"/>
                                        <p:tgtEl>
                                          <p:spTgt spid="1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2000"/>
                                        <p:tgtEl>
                                          <p:spTgt spid="19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2000"/>
                                        <p:tgtEl>
                                          <p:spTgt spid="1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20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2000"/>
                                        <p:tgtEl>
                                          <p:spTgt spid="19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2000"/>
                                        <p:tgtEl>
                                          <p:spTgt spid="1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2000"/>
                                        <p:tgtEl>
                                          <p:spTgt spid="1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2000"/>
                                        <p:tgtEl>
                                          <p:spTgt spid="19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2000"/>
                                        <p:tgtEl>
                                          <p:spTgt spid="19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2000"/>
                                        <p:tgtEl>
                                          <p:spTgt spid="19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2000"/>
                                        <p:tgtEl>
                                          <p:spTgt spid="19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2000"/>
                                        <p:tgtEl>
                                          <p:spTgt spid="19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2000"/>
                                        <p:tgtEl>
                                          <p:spTgt spid="19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2000"/>
                                        <p:tgtEl>
                                          <p:spTgt spid="19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2000"/>
                                        <p:tgtEl>
                                          <p:spTgt spid="1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2000"/>
                                        <p:tgtEl>
                                          <p:spTgt spid="19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2000"/>
                                        <p:tgtEl>
                                          <p:spTgt spid="19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2000"/>
                                        <p:tgtEl>
                                          <p:spTgt spid="19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2000"/>
                                        <p:tgtEl>
                                          <p:spTgt spid="19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3" dur="2000"/>
                                        <p:tgtEl>
                                          <p:spTgt spid="19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6" dur="2000"/>
                                        <p:tgtEl>
                                          <p:spTgt spid="1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9" dur="2000"/>
                                        <p:tgtEl>
                                          <p:spTgt spid="1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2000"/>
                                        <p:tgtEl>
                                          <p:spTgt spid="1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2000"/>
                                        <p:tgtEl>
                                          <p:spTgt spid="1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8" dur="20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2000"/>
                                        <p:tgtEl>
                                          <p:spTgt spid="19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294" dur="3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296" dur="3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.0026 -0.07954 L 0.20833 -0.07977 L 0.20955 -0.01064 " pathEditMode="relative" rAng="0" ptsTypes="FFAF">
                                      <p:cBhvr>
                                        <p:cTn id="298" dur="3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2809 -0.07769 L 0.28247 0.00485 " pathEditMode="relative" rAng="0" ptsTypes="FFAF">
                                      <p:cBhvr>
                                        <p:cTn id="300" dur="3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35243 -0.07977 L 0.35243 0.00254 " pathEditMode="relative" rAng="0" ptsTypes="FFAF">
                                      <p:cBhvr>
                                        <p:cTn id="302" dur="3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42535 -0.07769 L 0.42535 0.00254 " pathEditMode="relative" rAng="0" ptsTypes="FFAF">
                                      <p:cBhvr>
                                        <p:cTn id="304" dur="3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4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49358 -0.07977 L 0.49531 0.00046 " pathEditMode="relative" rAng="0" ptsTypes="FFAF">
                                      <p:cBhvr>
                                        <p:cTn id="306" dur="3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41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08" dur="3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310" dur="3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.0026 -0.07954 L 0.20833 -0.07977 L 0.20955 -0.01064 " pathEditMode="relative" rAng="0" ptsTypes="FFAF">
                                      <p:cBhvr>
                                        <p:cTn id="312" dur="30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2809 -0.07769 L 0.28247 0.00485 " pathEditMode="relative" rAng="0" ptsTypes="FFAF">
                                      <p:cBhvr>
                                        <p:cTn id="314" dur="3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9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35243 -0.07977 L 0.35243 0.00254 " pathEditMode="relative" rAng="0" ptsTypes="FFAF">
                                      <p:cBhvr>
                                        <p:cTn id="316" dur="3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0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42535 -0.07769 L 0.42535 0.00254 " pathEditMode="relative" rAng="0" ptsTypes="FFAF">
                                      <p:cBhvr>
                                        <p:cTn id="318" dur="3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4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-0.075 -0.07769 L -0.075 0.00254 " pathEditMode="relative" rAng="0" ptsTypes="FFAF">
                                      <p:cBhvr>
                                        <p:cTn id="320" dur="3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40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22" dur="3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324" dur="3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.0026 -0.07954 L 0.20833 -0.07977 L 0.20955 -0.01064 " pathEditMode="relative" rAng="0" ptsTypes="FFAF">
                                      <p:cBhvr>
                                        <p:cTn id="326" dur="30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2809 -0.07769 L 0.28247 0.00485 " pathEditMode="relative" rAng="0" ptsTypes="FFAF">
                                      <p:cBhvr>
                                        <p:cTn id="328" dur="3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9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35243 -0.07977 L 0.35243 0.00254 " pathEditMode="relative" rAng="0" ptsTypes="FFAF">
                                      <p:cBhvr>
                                        <p:cTn id="330" dur="3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6 L -0.00313 -0.08185 L -0.14167 -0.07769 L -0.14167 0.00485 " pathEditMode="relative" rAng="0" ptsTypes="FFAF">
                                      <p:cBhvr>
                                        <p:cTn id="332" dur="3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39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6 L -0.00313 -0.08185 L -0.07032 -0.08185 L -0.07032 0.00254 " pathEditMode="relative" rAng="0" ptsTypes="FFAF">
                                      <p:cBhvr>
                                        <p:cTn id="334" dur="3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0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36" dur="3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338" dur="3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.0026 -0.07954 L 0.20833 -0.07977 L 0.20955 -0.01064 " pathEditMode="relative" rAng="0" ptsTypes="FFAF">
                                      <p:cBhvr>
                                        <p:cTn id="340" dur="3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-0.00312 -0.08185 L 0.2809 -0.07769 L 0.28247 0.00485 " pathEditMode="relative" rAng="0" ptsTypes="FFAF">
                                      <p:cBhvr>
                                        <p:cTn id="342" dur="3000" fill="hold"/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07778 -0.08334 L -0.075 0.00185 " pathEditMode="relative" rAng="0" ptsTypes="FFAF">
                                      <p:cBhvr>
                                        <p:cTn id="344" dur="3000" fill="hold"/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14861 -0.08149 L -0.14306 0.0037 " pathEditMode="relative" rAng="0" ptsTypes="FFAF">
                                      <p:cBhvr>
                                        <p:cTn id="346" dur="3000" fill="hold"/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39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21528 -0.07778 L -0.21806 0.00185 " pathEditMode="relative" rAng="0" ptsTypes="FFAF">
                                      <p:cBhvr>
                                        <p:cTn id="348" dur="3000" fill="hold"/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4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33333E-6 L 0 -0.08681 L -0.14375 -0.08889 L -0.14375 -0.00834 " pathEditMode="relative" rAng="0" ptsTypes="FFFF">
                                      <p:cBhvr>
                                        <p:cTn id="350" dur="3000" fill="hold"/>
                                        <p:tgtEl>
                                          <p:spTgt spid="193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44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43 L 0.00833 -0.35717 L -0.06042 -0.35555 L -0.06042 -0.27222 " pathEditMode="relative" rAng="0" ptsTypes="FFFF">
                                      <p:cBhvr>
                                        <p:cTn id="352" dur="3000" fill="hold"/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45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26 -0.07963 L -0.21042 -0.09445 L -0.2125 -0.01111 " pathEditMode="relative" rAng="0" ptsTypes="FFAF">
                                      <p:cBhvr>
                                        <p:cTn id="354" dur="3000" fill="hold"/>
                                        <p:tgtEl>
                                          <p:spTgt spid="193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47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312 -0.08195 L -0.28542 -0.07778 L -0.28958 0.00277 " pathEditMode="relative" rAng="0" ptsTypes="FFAF">
                                      <p:cBhvr>
                                        <p:cTn id="356" dur="3000" fill="hold"/>
                                        <p:tgtEl>
                                          <p:spTgt spid="19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40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312 -0.08195 L -0.35833 -0.07778 L -0.36042 0.00555 " pathEditMode="relative" rAng="0" ptsTypes="FFAF">
                                      <p:cBhvr>
                                        <p:cTn id="358" dur="3000" fill="hold"/>
                                        <p:tgtEl>
                                          <p:spTgt spid="19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3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312 -0.08195 L -0.425 -0.07778 L -0.43125 0.00277 " pathEditMode="relative" rAng="0" ptsTypes="FFAF">
                                      <p:cBhvr>
                                        <p:cTn id="360" dur="30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40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312 -0.08195 L -0.49792 -0.075 L -0.50625 0.00555 " pathEditMode="relative" rAng="0" ptsTypes="FFAF">
                                      <p:cBhvr>
                                        <p:cTn id="362" dur="3000" fill="hold"/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38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64" dur="3000" fill="hold"/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366" dur="3000" fill="hold"/>
                                        <p:tgtEl>
                                          <p:spTgt spid="19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0.0026 -0.07954 L 0.20833 -0.07977 L 0.20955 -0.01064 " pathEditMode="relative" rAng="0" ptsTypes="FFAF">
                                      <p:cBhvr>
                                        <p:cTn id="368" dur="3000" fill="hold"/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29445 -0.08149 L -0.29167 0.00185 " pathEditMode="relative" rAng="0" ptsTypes="FFAF">
                                      <p:cBhvr>
                                        <p:cTn id="370" dur="3000" fill="hold"/>
                                        <p:tgtEl>
                                          <p:spTgt spid="193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40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22084 -0.08149 L -0.21945 0.00555 " pathEditMode="relative" rAng="0" ptsTypes="FFAF">
                                      <p:cBhvr>
                                        <p:cTn id="372" dur="3000" fill="hold"/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38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15278 -0.07778 L -0.14861 0.0037 " pathEditMode="relative" rAng="0" ptsTypes="FFAF">
                                      <p:cBhvr>
                                        <p:cTn id="374" dur="3000" fill="hold"/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39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313 -0.08195 L -0.07639 -0.07778 L -0.07639 0.0037 " pathEditMode="relative" rAng="0" ptsTypes="FFAF">
                                      <p:cBhvr>
                                        <p:cTn id="376" dur="3000" fill="hold"/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39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78" dur="3000" fill="hold"/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04624E-6 L 0 -0.08671 L 0.13976 -0.09295 L 0.14288 -0.00856 " pathEditMode="relative" rAng="0" ptsTypes="FFFF">
                                      <p:cBhvr>
                                        <p:cTn id="380" dur="3000" fill="hold"/>
                                        <p:tgtEl>
                                          <p:spTgt spid="193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6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261 -0.07963 L -0.14583 -0.0926 L -0.14583 -0.00741 " pathEditMode="relative" rAng="0" ptsTypes="FFAF">
                                      <p:cBhvr>
                                        <p:cTn id="382" dur="3000" fill="hold"/>
                                        <p:tgtEl>
                                          <p:spTgt spid="193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46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07222 -0.07963 L -0.07361 0.00555 " pathEditMode="relative" rAng="0" ptsTypes="FFAF">
                                      <p:cBhvr>
                                        <p:cTn id="384" dur="3000" fill="hold"/>
                                        <p:tgtEl>
                                          <p:spTgt spid="193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8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21666 -0.07963 L -0.21527 0.00185 " pathEditMode="relative" rAng="0" ptsTypes="FFAF">
                                      <p:cBhvr>
                                        <p:cTn id="386" dur="3000" fill="hold"/>
                                        <p:tgtEl>
                                          <p:spTgt spid="193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40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2875 -0.08149 L -0.28611 0.0037 " pathEditMode="relative" rAng="0" ptsTypes="FFAF">
                                      <p:cBhvr>
                                        <p:cTn id="388" dur="3000" fill="hold"/>
                                        <p:tgtEl>
                                          <p:spTgt spid="193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9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35972 -0.07963 L -0.35972 0.00185 " pathEditMode="relative" rAng="0" ptsTypes="FFAF">
                                      <p:cBhvr>
                                        <p:cTn id="390" dur="3000" fill="hold"/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4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6635 L 0.00833 -0.35722 C 0.01961 -0.37225 0.06545 -0.37225 0.07656 -0.35722 L 0.07656 -0.2726 " pathEditMode="relative" rAng="0" ptsTypes="FfFF">
                                      <p:cBhvr>
                                        <p:cTn id="392" dur="300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53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33333E-6 L -3.33333E-6 -0.08681 L -0.07916 -0.09074 L -0.07777 -0.00741 " pathEditMode="relative" rAng="0" ptsTypes="FFFF">
                                      <p:cBhvr>
                                        <p:cTn id="394" dur="3000" fill="hold"/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5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261 -0.07963 L -0.14861 -0.08889 L -0.14722 -0.00926 " pathEditMode="relative" rAng="0" ptsTypes="FFAF">
                                      <p:cBhvr>
                                        <p:cTn id="396" dur="30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44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22083 -0.07963 L -0.21944 0.00185 " pathEditMode="relative" rAng="0" ptsTypes="FFAF">
                                      <p:cBhvr>
                                        <p:cTn id="398" dur="3000" fill="hold"/>
                                        <p:tgtEl>
                                          <p:spTgt spid="19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40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29166 -0.07963 L -0.29027 0.00185 " pathEditMode="relative" rAng="0" ptsTypes="FFAF">
                                      <p:cBhvr>
                                        <p:cTn id="400" dur="3000" fill="hold"/>
                                        <p:tgtEl>
                                          <p:spTgt spid="19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40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36389 -0.08149 L -0.36389 0.0037 " pathEditMode="relative" rAng="0" ptsTypes="FFAF">
                                      <p:cBhvr>
                                        <p:cTn id="402" dur="3000" fill="hold"/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9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12 -0.08195 L -0.43333 -0.07408 L -0.43611 0.0074 " pathEditMode="relative" rAng="0" ptsTypes="FFAF">
                                      <p:cBhvr>
                                        <p:cTn id="404" dur="3000" fill="hold"/>
                                        <p:tgtEl>
                                          <p:spTgt spid="193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39" grpId="1" animBg="1"/>
      <p:bldP spid="193544" grpId="0" animBg="1"/>
      <p:bldP spid="193544" grpId="1" animBg="1"/>
      <p:bldP spid="193544" grpId="2" animBg="1"/>
      <p:bldP spid="193545" grpId="0" animBg="1"/>
      <p:bldP spid="193545" grpId="1" animBg="1"/>
      <p:bldP spid="193545" grpId="2" animBg="1"/>
      <p:bldP spid="193546" grpId="0" animBg="1"/>
      <p:bldP spid="193546" grpId="1" animBg="1"/>
      <p:bldP spid="193547" grpId="0" animBg="1"/>
      <p:bldP spid="193547" grpId="1" animBg="1"/>
      <p:bldP spid="193548" grpId="0" animBg="1"/>
      <p:bldP spid="193548" grpId="1" animBg="1"/>
      <p:bldP spid="193549" grpId="0" animBg="1"/>
      <p:bldP spid="193549" grpId="1" animBg="1"/>
      <p:bldP spid="193550" grpId="0" animBg="1"/>
      <p:bldP spid="193550" grpId="1" animBg="1"/>
      <p:bldP spid="193551" grpId="0" animBg="1"/>
      <p:bldP spid="193554" grpId="0" animBg="1"/>
      <p:bldP spid="193554" grpId="1" animBg="1"/>
      <p:bldP spid="193555" grpId="0" animBg="1"/>
      <p:bldP spid="193555" grpId="1" animBg="1"/>
      <p:bldP spid="193555" grpId="2" animBg="1"/>
      <p:bldP spid="193556" grpId="0" animBg="1"/>
      <p:bldP spid="193556" grpId="1" animBg="1"/>
      <p:bldP spid="193557" grpId="0" animBg="1"/>
      <p:bldP spid="193557" grpId="1" animBg="1"/>
      <p:bldP spid="193558" grpId="0" animBg="1"/>
      <p:bldP spid="193558" grpId="1" animBg="1"/>
      <p:bldP spid="193559" grpId="0" animBg="1"/>
      <p:bldP spid="193560" grpId="0" animBg="1"/>
      <p:bldP spid="193561" grpId="0" animBg="1"/>
      <p:bldP spid="193562" grpId="0" animBg="1"/>
      <p:bldP spid="193562" grpId="1" animBg="1"/>
      <p:bldP spid="193563" grpId="0" animBg="1"/>
      <p:bldP spid="193563" grpId="1" animBg="1"/>
      <p:bldP spid="193564" grpId="0" animBg="1"/>
      <p:bldP spid="193564" grpId="1" animBg="1"/>
      <p:bldP spid="193565" grpId="0" animBg="1"/>
      <p:bldP spid="193565" grpId="1" animBg="1"/>
      <p:bldP spid="193566" grpId="0" animBg="1"/>
      <p:bldP spid="193566" grpId="1" animBg="1"/>
      <p:bldP spid="193567" grpId="0" animBg="1"/>
      <p:bldP spid="193567" grpId="1" animBg="1"/>
      <p:bldP spid="193568" grpId="0" animBg="1"/>
      <p:bldP spid="193568" grpId="1" animBg="1"/>
      <p:bldP spid="193569" grpId="0" animBg="1"/>
      <p:bldP spid="193569" grpId="1" animBg="1"/>
      <p:bldP spid="193570" grpId="0" animBg="1"/>
      <p:bldP spid="193570" grpId="1" animBg="1"/>
      <p:bldP spid="193570" grpId="2" animBg="1"/>
      <p:bldP spid="193571" grpId="0" animBg="1"/>
      <p:bldP spid="193571" grpId="1" animBg="1"/>
      <p:bldP spid="193572" grpId="0" animBg="1"/>
      <p:bldP spid="193572" grpId="1" animBg="1"/>
      <p:bldP spid="193573" grpId="0" animBg="1"/>
      <p:bldP spid="193573" grpId="1" animBg="1"/>
      <p:bldP spid="193574" grpId="0" animBg="1"/>
      <p:bldP spid="193574" grpId="1" animBg="1"/>
      <p:bldP spid="193575" grpId="0" animBg="1"/>
      <p:bldP spid="193575" grpId="1" animBg="1"/>
      <p:bldP spid="193576" grpId="0" animBg="1"/>
      <p:bldP spid="193577" grpId="0" animBg="1"/>
      <p:bldP spid="193577" grpId="1" animBg="1"/>
      <p:bldP spid="193578" grpId="0" animBg="1"/>
      <p:bldP spid="193578" grpId="1" animBg="1"/>
      <p:bldP spid="193578" grpId="2" animBg="1"/>
      <p:bldP spid="193579" grpId="0" animBg="1"/>
      <p:bldP spid="193579" grpId="1" animBg="1"/>
      <p:bldP spid="193580" grpId="0" animBg="1"/>
      <p:bldP spid="193580" grpId="1" animBg="1"/>
      <p:bldP spid="193581" grpId="0" animBg="1"/>
      <p:bldP spid="193581" grpId="1" animBg="1"/>
      <p:bldP spid="193582" grpId="0" animBg="1"/>
      <p:bldP spid="193582" grpId="1" animBg="1"/>
      <p:bldP spid="193583" grpId="0" animBg="1"/>
      <p:bldP spid="193583" grpId="1" animBg="1"/>
      <p:bldP spid="193584" grpId="0" animBg="1"/>
      <p:bldP spid="193585" grpId="0" animBg="1"/>
      <p:bldP spid="193585" grpId="1" animBg="1"/>
      <p:bldP spid="193586" grpId="0" animBg="1"/>
      <p:bldP spid="193586" grpId="1" animBg="1"/>
      <p:bldP spid="193586" grpId="2" animBg="1"/>
      <p:bldP spid="193587" grpId="0" animBg="1"/>
      <p:bldP spid="193587" grpId="1" animBg="1"/>
      <p:bldP spid="193588" grpId="0" animBg="1"/>
      <p:bldP spid="193588" grpId="1" animBg="1"/>
      <p:bldP spid="193589" grpId="0" animBg="1"/>
      <p:bldP spid="193589" grpId="1" animBg="1"/>
      <p:bldP spid="193590" grpId="0" animBg="1"/>
      <p:bldP spid="193590" grpId="1" animBg="1"/>
      <p:bldP spid="193591" grpId="0" animBg="1"/>
      <p:bldP spid="193591" grpId="1" animBg="1"/>
      <p:bldP spid="193592" grpId="0" animBg="1"/>
      <p:bldP spid="193593" grpId="0" animBg="1"/>
      <p:bldP spid="193593" grpId="1" animBg="1"/>
      <p:bldP spid="193594" grpId="0" animBg="1"/>
      <p:bldP spid="193594" grpId="1" animBg="1"/>
      <p:bldP spid="193594" grpId="2" animBg="1"/>
      <p:bldP spid="193595" grpId="0" animBg="1"/>
      <p:bldP spid="193595" grpId="1" animBg="1"/>
      <p:bldP spid="193596" grpId="0" animBg="1"/>
      <p:bldP spid="193596" grpId="1" animBg="1"/>
      <p:bldP spid="193597" grpId="0" animBg="1"/>
      <p:bldP spid="193597" grpId="1" animBg="1"/>
      <p:bldP spid="193598" grpId="0" animBg="1"/>
      <p:bldP spid="193598" grpId="1" animBg="1"/>
      <p:bldP spid="193599" grpId="0" animBg="1"/>
      <p:bldP spid="193599" grpId="1" animBg="1"/>
      <p:bldP spid="193600" grpId="0" animBg="1"/>
      <p:bldP spid="193601" grpId="0" animBg="1"/>
      <p:bldP spid="193601" grpId="1" animBg="1"/>
      <p:bldP spid="193602" grpId="0" animBg="1"/>
      <p:bldP spid="193602" grpId="1" animBg="1"/>
      <p:bldP spid="193602" grpId="2" animBg="1"/>
      <p:bldP spid="193603" grpId="0" animBg="1"/>
      <p:bldP spid="193603" grpId="1" animBg="1"/>
      <p:bldP spid="193604" grpId="0" animBg="1"/>
      <p:bldP spid="193604" grpId="1" animBg="1"/>
      <p:bldP spid="193605" grpId="0" animBg="1"/>
      <p:bldP spid="193605" grpId="1" animBg="1"/>
      <p:bldP spid="193606" grpId="0" animBg="1"/>
      <p:bldP spid="193606" grpId="1" animBg="1"/>
      <p:bldP spid="193607" grpId="0" animBg="1"/>
      <p:bldP spid="193607" grpId="1" animBg="1"/>
      <p:bldP spid="193608" grpId="0" animBg="1"/>
      <p:bldP spid="193609" grpId="0" animBg="1"/>
      <p:bldP spid="193609" grpId="1" animBg="1"/>
      <p:bldP spid="193610" grpId="0" animBg="1"/>
      <p:bldP spid="193610" grpId="1" animBg="1"/>
      <p:bldP spid="193610" grpId="2" animBg="1"/>
      <p:bldP spid="193611" grpId="0" animBg="1"/>
      <p:bldP spid="193611" grpId="1" animBg="1"/>
      <p:bldP spid="193612" grpId="0" animBg="1"/>
      <p:bldP spid="193612" grpId="1" animBg="1"/>
      <p:bldP spid="193613" grpId="0" animBg="1"/>
      <p:bldP spid="193613" grpId="1" animBg="1"/>
      <p:bldP spid="193614" grpId="0" animBg="1"/>
      <p:bldP spid="193614" grpId="1" animBg="1"/>
      <p:bldP spid="193615" grpId="0" animBg="1"/>
      <p:bldP spid="193615" grpId="1" animBg="1"/>
      <p:bldP spid="193616" grpId="0" animBg="1"/>
      <p:bldP spid="2069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ea typeface="ＭＳ Ｐゴシック" pitchFamily="34" charset="-128"/>
              </a:rPr>
              <a:t>AX Series</a:t>
            </a:r>
            <a:br>
              <a:rPr lang="en-GB" sz="4400" dirty="0" smtClean="0">
                <a:ea typeface="ＭＳ Ｐゴシック" pitchFamily="34" charset="-128"/>
              </a:rPr>
            </a:b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413250" y="1066800"/>
            <a:ext cx="4425950" cy="4876800"/>
          </a:xfrm>
          <a:prstGeom prst="roundRect">
            <a:avLst>
              <a:gd name="adj" fmla="val 928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buFontTx/>
              <a:buChar char="•"/>
              <a:defRPr/>
            </a:pPr>
            <a:endParaRPr lang="en-US" sz="3600">
              <a:latin typeface="Arial" pitchFamily="29" charset="0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00" y="1066800"/>
            <a:ext cx="4225925" cy="4876800"/>
          </a:xfrm>
          <a:prstGeom prst="roundRect">
            <a:avLst>
              <a:gd name="adj" fmla="val 928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5000"/>
              </a:lnSpc>
              <a:buFontTx/>
              <a:buChar char="•"/>
              <a:defRPr/>
            </a:pPr>
            <a:endParaRPr lang="en-US" sz="3600">
              <a:latin typeface="Arial" pitchFamily="29" charset="0"/>
              <a:cs typeface="+mn-cs"/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393700" y="219075"/>
            <a:ext cx="7299325" cy="64135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AX Series Appliances</a:t>
            </a:r>
          </a:p>
        </p:txBody>
      </p:sp>
      <p:pic>
        <p:nvPicPr>
          <p:cNvPr id="13317" name="Picture 4" descr="AX1000_web_reflect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1851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X2200_reflect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1981200"/>
            <a:ext cx="19732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AX3200_reflect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500" y="1981200"/>
            <a:ext cx="21463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AX2500Front_reflect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8" y="3957638"/>
            <a:ext cx="20367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AX2600_Front_reflect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38" y="4994275"/>
            <a:ext cx="20367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152400" y="2408238"/>
            <a:ext cx="196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1000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4 Gb</a:t>
            </a:r>
          </a:p>
        </p:txBody>
      </p: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4665663" y="2551113"/>
            <a:ext cx="1963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2200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7.4 Gb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6704013" y="2516188"/>
            <a:ext cx="1963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3200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8.7 Gb</a:t>
            </a:r>
          </a:p>
        </p:txBody>
      </p:sp>
      <p:pic>
        <p:nvPicPr>
          <p:cNvPr id="13325" name="Picture 23" descr="AX3000_Front_web_reflectio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957638"/>
            <a:ext cx="210661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5" descr="AX5100_Front_reflect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817938"/>
            <a:ext cx="20034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6" descr="AX5200_Front_reflect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3817938"/>
            <a:ext cx="19875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29"/>
          <p:cNvSpPr txBox="1">
            <a:spLocks noChangeArrowheads="1"/>
          </p:cNvSpPr>
          <p:nvPr/>
        </p:nvSpPr>
        <p:spPr bwMode="auto">
          <a:xfrm>
            <a:off x="6727825" y="4367213"/>
            <a:ext cx="1965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5200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40 Gb</a:t>
            </a:r>
          </a:p>
        </p:txBody>
      </p:sp>
      <p:sp>
        <p:nvSpPr>
          <p:cNvPr id="13329" name="TextBox 30"/>
          <p:cNvSpPr txBox="1">
            <a:spLocks noChangeArrowheads="1"/>
          </p:cNvSpPr>
          <p:nvPr/>
        </p:nvSpPr>
        <p:spPr bwMode="auto">
          <a:xfrm>
            <a:off x="4686300" y="4332288"/>
            <a:ext cx="196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5100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40 Gb</a:t>
            </a:r>
          </a:p>
        </p:txBody>
      </p:sp>
      <p:sp>
        <p:nvSpPr>
          <p:cNvPr id="13330" name="TextBox 32"/>
          <p:cNvSpPr txBox="1">
            <a:spLocks noChangeArrowheads="1"/>
          </p:cNvSpPr>
          <p:nvPr/>
        </p:nvSpPr>
        <p:spPr bwMode="auto">
          <a:xfrm>
            <a:off x="2209800" y="4292600"/>
            <a:ext cx="196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3000-GC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24 Gb</a:t>
            </a:r>
          </a:p>
        </p:txBody>
      </p:sp>
      <p:sp>
        <p:nvSpPr>
          <p:cNvPr id="13331" name="TextBox 34"/>
          <p:cNvSpPr txBox="1">
            <a:spLocks noChangeArrowheads="1"/>
          </p:cNvSpPr>
          <p:nvPr/>
        </p:nvSpPr>
        <p:spPr bwMode="auto">
          <a:xfrm>
            <a:off x="138113" y="5357813"/>
            <a:ext cx="1965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2600-GC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18 Gb</a:t>
            </a:r>
          </a:p>
        </p:txBody>
      </p:sp>
      <p:sp>
        <p:nvSpPr>
          <p:cNvPr id="13332" name="TextBox 35"/>
          <p:cNvSpPr txBox="1">
            <a:spLocks noChangeArrowheads="1"/>
          </p:cNvSpPr>
          <p:nvPr/>
        </p:nvSpPr>
        <p:spPr bwMode="auto">
          <a:xfrm>
            <a:off x="138113" y="4324350"/>
            <a:ext cx="196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AX 2500 </a:t>
            </a:r>
            <a:r>
              <a:rPr lang="en-US" sz="1600">
                <a:solidFill>
                  <a:schemeClr val="bg2"/>
                </a:solidFill>
              </a:rPr>
              <a:t/>
            </a:r>
            <a:br>
              <a:rPr lang="en-US" sz="1600">
                <a:solidFill>
                  <a:schemeClr val="bg2"/>
                </a:solidFill>
              </a:rPr>
            </a:br>
            <a:r>
              <a:rPr lang="en-US" sz="1600">
                <a:solidFill>
                  <a:schemeClr val="bg2"/>
                </a:solidFill>
              </a:rPr>
              <a:t>Throughput: 10 Gb</a:t>
            </a:r>
          </a:p>
        </p:txBody>
      </p:sp>
      <p:pic>
        <p:nvPicPr>
          <p:cNvPr id="13333" name="TextBox 39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8" y="1023938"/>
            <a:ext cx="42052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TextBox 40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52950" y="1030288"/>
            <a:ext cx="4054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09588" y="136525"/>
            <a:ext cx="7299325" cy="64135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AX Series Enterprise Class Performance Chart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3413" name="Group 101"/>
          <p:cNvGraphicFramePr>
            <a:graphicFrameLocks noGrp="1"/>
          </p:cNvGraphicFramePr>
          <p:nvPr>
            <p:ph idx="1"/>
          </p:nvPr>
        </p:nvGraphicFramePr>
        <p:xfrm>
          <a:off x="381000" y="3060700"/>
          <a:ext cx="8458201" cy="2651128"/>
        </p:xfrm>
        <a:graphic>
          <a:graphicData uri="http://schemas.openxmlformats.org/drawingml/2006/table">
            <a:tbl>
              <a:tblPr/>
              <a:tblGrid>
                <a:gridCol w="3734377"/>
                <a:gridCol w="1180956"/>
                <a:gridCol w="1180956"/>
                <a:gridCol w="1180956"/>
                <a:gridCol w="1180956"/>
              </a:tblGrid>
              <a:tr h="35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1000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2500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2600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3000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Application Throughput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Layer 4 CPS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153,000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300,000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355,000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440,000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Layer 7 RPS (unlimited CR)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275,000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700,000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740,000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800,000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DDoS Protection (SYN Flood) SYN/Sec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 million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2.1 million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2.3 million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2.6 million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CPS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5,500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7,900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TPS (10 transactions/conn)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85,000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85,000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Bulk Throughput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1.2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1.2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 Gb</a:t>
                      </a:r>
                    </a:p>
                  </a:txBody>
                  <a:tcPr marL="54239" marR="54239" marT="27117" marB="271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</a:tbl>
          </a:graphicData>
        </a:graphic>
      </p:graphicFrame>
      <p:pic>
        <p:nvPicPr>
          <p:cNvPr id="14395" name="Picture 10" descr="AX_tex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1241425"/>
            <a:ext cx="24780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12" descr="AX1000_reflec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2111375"/>
            <a:ext cx="23907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132" descr="AX2500_Front_w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00200"/>
            <a:ext cx="22637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135" descr="AX3000_Front_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147888"/>
            <a:ext cx="23098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9" name="Picture 133" descr="AX2600_Front_we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676400"/>
            <a:ext cx="2265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85775" y="109538"/>
            <a:ext cx="6646863" cy="64135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AX Series Carrier Class Performance Chart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0654" name="Group 174"/>
          <p:cNvGraphicFramePr>
            <a:graphicFrameLocks noGrp="1"/>
          </p:cNvGraphicFramePr>
          <p:nvPr>
            <p:ph idx="1"/>
          </p:nvPr>
        </p:nvGraphicFramePr>
        <p:xfrm>
          <a:off x="381000" y="3098800"/>
          <a:ext cx="8458201" cy="2616201"/>
        </p:xfrm>
        <a:graphic>
          <a:graphicData uri="http://schemas.openxmlformats.org/drawingml/2006/table">
            <a:tbl>
              <a:tblPr/>
              <a:tblGrid>
                <a:gridCol w="3733334"/>
                <a:gridCol w="1181661"/>
                <a:gridCol w="1181661"/>
                <a:gridCol w="1181661"/>
                <a:gridCol w="1179884"/>
              </a:tblGrid>
              <a:tr h="35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2200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3200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5100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AX 5200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Application Throughput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7.4 Gb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8.7 Gb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40 Gb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40 Gb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Layer 4 CPS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302,000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541,000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2,000,000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3,020,000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Layer 7 RPS (unlimited CR)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750,000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1,507,000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1,400,000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3,200,000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DDoS Protection (SYN Flood) SYN/Sec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5.6 million*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9.24 million*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 million*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 million*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CPS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TPS (10 transactions/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90,000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32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SSL Bulk Throughput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1.3 Gb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Option</a:t>
                      </a:r>
                    </a:p>
                  </a:txBody>
                  <a:tcPr marL="54239" marR="54239" marT="27119" marB="271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</a:tbl>
          </a:graphicData>
        </a:graphic>
      </p:graphicFrame>
      <p:pic>
        <p:nvPicPr>
          <p:cNvPr id="15419" name="Picture 10" descr="AX_tex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913" y="1843088"/>
            <a:ext cx="2478087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0" name="TextBox 13"/>
          <p:cNvSpPr txBox="1">
            <a:spLocks noChangeArrowheads="1"/>
          </p:cNvSpPr>
          <p:nvPr/>
        </p:nvSpPr>
        <p:spPr bwMode="auto">
          <a:xfrm>
            <a:off x="3200400" y="5897563"/>
            <a:ext cx="571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CC6666"/>
                </a:solidFill>
              </a:rPr>
              <a:t>* 0% CPU utilization</a:t>
            </a:r>
          </a:p>
        </p:txBody>
      </p:sp>
      <p:pic>
        <p:nvPicPr>
          <p:cNvPr id="15421" name="Picture 136" descr="AX5100_Front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66825"/>
            <a:ext cx="22812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10" descr="AX5200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1275" y="1958975"/>
            <a:ext cx="23717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6" descr="AX2200_reflecti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828800"/>
            <a:ext cx="26479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9" descr="AX3200_reflecti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160463"/>
            <a:ext cx="26939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ea typeface="ＭＳ Ｐゴシック" pitchFamily="34" charset="-128"/>
              </a:rPr>
              <a:t>Management</a:t>
            </a:r>
            <a:br>
              <a:rPr lang="en-GB" sz="4400" dirty="0" smtClean="0">
                <a:ea typeface="ＭＳ Ｐゴシック" pitchFamily="34" charset="-128"/>
              </a:rPr>
            </a:b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Manageability 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4088" y="1076325"/>
            <a:ext cx="4379912" cy="468947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2100" dirty="0" smtClean="0">
                <a:ea typeface="ＭＳ Ｐゴシック" pitchFamily="34" charset="-128"/>
              </a:rPr>
              <a:t>Flexible Configuration</a:t>
            </a: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Cisco Like CLI</a:t>
            </a: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Simple to use GUI</a:t>
            </a:r>
          </a:p>
          <a:p>
            <a:pPr>
              <a:lnSpc>
                <a:spcPct val="65000"/>
              </a:lnSpc>
            </a:pPr>
            <a:r>
              <a:rPr lang="en-US" sz="2100" dirty="0" smtClean="0">
                <a:ea typeface="ＭＳ Ｐゴシック" pitchFamily="34" charset="-128"/>
              </a:rPr>
              <a:t>Powerful External </a:t>
            </a:r>
            <a:r>
              <a:rPr lang="en-US" sz="2100" dirty="0" err="1" smtClean="0">
                <a:ea typeface="ＭＳ Ｐゴシック" pitchFamily="34" charset="-128"/>
              </a:rPr>
              <a:t>Healthchecks</a:t>
            </a:r>
            <a:endParaRPr lang="en-US" sz="2100" dirty="0" smtClean="0">
              <a:ea typeface="ＭＳ Ｐゴシック" pitchFamily="34" charset="-128"/>
            </a:endParaRP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Python, Perl, TCL, Bash</a:t>
            </a: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Multi Layer</a:t>
            </a:r>
          </a:p>
          <a:p>
            <a:pPr>
              <a:lnSpc>
                <a:spcPct val="65000"/>
              </a:lnSpc>
            </a:pPr>
            <a:r>
              <a:rPr lang="en-US" sz="2100" dirty="0" err="1" smtClean="0">
                <a:ea typeface="ＭＳ Ｐゴシック" pitchFamily="34" charset="-128"/>
              </a:rPr>
              <a:t>aFleX</a:t>
            </a:r>
            <a:endParaRPr lang="en-US" sz="2100" dirty="0" smtClean="0">
              <a:ea typeface="ＭＳ Ｐゴシック" pitchFamily="34" charset="-128"/>
            </a:endParaRP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TCL based Application Control</a:t>
            </a:r>
          </a:p>
          <a:p>
            <a:pPr>
              <a:lnSpc>
                <a:spcPct val="65000"/>
              </a:lnSpc>
            </a:pPr>
            <a:r>
              <a:rPr lang="en-US" sz="2100" dirty="0" err="1" smtClean="0">
                <a:ea typeface="ＭＳ Ｐゴシック" pitchFamily="34" charset="-128"/>
              </a:rPr>
              <a:t>aXAPI</a:t>
            </a:r>
            <a:endParaRPr lang="en-US" sz="2100" dirty="0" smtClean="0">
              <a:ea typeface="ＭＳ Ｐゴシック" pitchFamily="34" charset="-128"/>
            </a:endParaRPr>
          </a:p>
          <a:p>
            <a:pPr lvl="1">
              <a:lnSpc>
                <a:spcPct val="65000"/>
              </a:lnSpc>
            </a:pPr>
            <a:r>
              <a:rPr lang="en-US" sz="1600" dirty="0" smtClean="0">
                <a:ea typeface="ＭＳ Ｐゴシック" pitchFamily="34" charset="-128"/>
              </a:rPr>
              <a:t>REST Format</a:t>
            </a:r>
          </a:p>
          <a:p>
            <a:pPr lvl="1">
              <a:lnSpc>
                <a:spcPct val="75000"/>
              </a:lnSpc>
            </a:pPr>
            <a:r>
              <a:rPr lang="en-US" sz="1700" dirty="0" smtClean="0">
                <a:ea typeface="ＭＳ Ｐゴシック" pitchFamily="34" charset="-128"/>
              </a:rPr>
              <a:t>Quicker implementation than SOAP</a:t>
            </a:r>
          </a:p>
          <a:p>
            <a:pPr lvl="2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Less code</a:t>
            </a:r>
          </a:p>
          <a:p>
            <a:pPr lvl="2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Less complex</a:t>
            </a:r>
          </a:p>
          <a:p>
            <a:pPr lvl="2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Easier to understand/support</a:t>
            </a:r>
            <a:endParaRPr lang="en-US" sz="1300" dirty="0" smtClean="0">
              <a:ea typeface="ＭＳ Ｐゴシック" pitchFamily="34" charset="-128"/>
            </a:endParaRPr>
          </a:p>
          <a:p>
            <a:pPr>
              <a:lnSpc>
                <a:spcPct val="65000"/>
              </a:lnSpc>
            </a:pPr>
            <a:endParaRPr lang="en-US" sz="2100" dirty="0" smtClean="0">
              <a:ea typeface="ＭＳ Ｐゴシック" pitchFamily="34" charset="-128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079500"/>
            <a:ext cx="4225926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919" y="1060450"/>
            <a:ext cx="395627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1355725"/>
            <a:ext cx="3052763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509588" y="219075"/>
            <a:ext cx="7905750" cy="6413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Virtualization: 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Layer 2/3 Virtualization Solution for AX Virtualization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87338" y="1355725"/>
            <a:ext cx="4584700" cy="43846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Expanded capability within Application Delivery Partitions (ADPs) for 64-bit platforms</a:t>
            </a:r>
          </a:p>
          <a:p>
            <a:r>
              <a:rPr lang="en-US" smtClean="0">
                <a:ea typeface="ＭＳ Ｐゴシック" pitchFamily="34" charset="-128"/>
              </a:rPr>
              <a:t>Granular Layer 2/3 network virtualization per ADP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Completely separate from those in other partitions, each ADP (up to 128) has has its own: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MAC table and ARP table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IPv4 and IPv6 route tables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Layer 2 Virtual resources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VLANs, Ethernet (VE) interfaces &amp; Static MAC entries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Layer 3 resources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IP addresses, ARP entries &amp; Routing tables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5151438" y="2151063"/>
            <a:ext cx="3263900" cy="323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3" descr="ADP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150" y="1984375"/>
            <a:ext cx="27559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09588" y="219075"/>
            <a:ext cx="8142287" cy="64135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Virtualization: 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Layer 2/3 Virtualization Benefits for AX Virtualization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95275" y="1355725"/>
            <a:ext cx="4233863" cy="5045075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High performance multi-tenancy between applications &amp; organizations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No virtualization (hypervisor) performance penalty</a:t>
            </a:r>
          </a:p>
          <a:p>
            <a:r>
              <a:rPr lang="en-US" sz="2000" smtClean="0">
                <a:ea typeface="ＭＳ Ｐゴシック" pitchFamily="34" charset="-128"/>
              </a:rPr>
              <a:t>Reduces the number of Application Delivery Controllers required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Cost-effective production quality multi-tenancy</a:t>
            </a:r>
          </a:p>
          <a:p>
            <a:r>
              <a:rPr lang="en-US" sz="2000" smtClean="0">
                <a:ea typeface="ＭＳ Ｐゴシック" pitchFamily="34" charset="-128"/>
              </a:rPr>
              <a:t>Eases transition to multi-tenant configurations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Management complexity </a:t>
            </a:r>
          </a:p>
          <a:p>
            <a:r>
              <a:rPr lang="en-US" sz="2000" smtClean="0">
                <a:ea typeface="ＭＳ Ｐゴシック" pitchFamily="34" charset="-128"/>
              </a:rPr>
              <a:t>Integrated natively to ACOS, no 3</a:t>
            </a:r>
            <a:r>
              <a:rPr lang="en-US" sz="2000" baseline="30000" smtClean="0">
                <a:ea typeface="ＭＳ Ｐゴシック" pitchFamily="34" charset="-128"/>
              </a:rPr>
              <a:t>rd</a:t>
            </a:r>
            <a:r>
              <a:rPr lang="en-US" sz="2000" smtClean="0">
                <a:ea typeface="ＭＳ Ｐゴシック" pitchFamily="34" charset="-128"/>
              </a:rPr>
              <a:t> party software/licenses</a:t>
            </a:r>
          </a:p>
          <a:p>
            <a:pPr lvl="1"/>
            <a:endParaRPr lang="en-US" sz="1100" smtClean="0">
              <a:ea typeface="ＭＳ Ｐゴシック" pitchFamily="34" charset="-128"/>
            </a:endParaRPr>
          </a:p>
        </p:txBody>
      </p:sp>
      <p:pic>
        <p:nvPicPr>
          <p:cNvPr id="28676" name="Picture 2" descr="C:\Users\pnicholson\AppData\Local\Microsoft\Windows\Temporary Internet Files\Content.Outlook\QYQZIS9S\AX Virtualization-ADP MultiTenant 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1355725"/>
            <a:ext cx="44878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AX Series Virtualization Products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355725"/>
            <a:ext cx="4443412" cy="4740275"/>
          </a:xfrm>
        </p:spPr>
        <p:txBody>
          <a:bodyPr/>
          <a:lstStyle/>
          <a:p>
            <a:r>
              <a:rPr lang="en-US" sz="3000" smtClean="0">
                <a:ea typeface="ＭＳ Ｐゴシック" pitchFamily="34" charset="-128"/>
              </a:rPr>
              <a:t>SoftAX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AX virtual machine (VM) on commodity hardware</a:t>
            </a:r>
          </a:p>
          <a:p>
            <a:r>
              <a:rPr lang="en-US" sz="3000" smtClean="0">
                <a:ea typeface="ＭＳ Ｐゴシック" pitchFamily="34" charset="-128"/>
              </a:rPr>
              <a:t>AX-V Appliance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Powers multiple AX virtual machines</a:t>
            </a:r>
          </a:p>
          <a:p>
            <a:r>
              <a:rPr lang="en-US" sz="3000" smtClean="0">
                <a:ea typeface="ＭＳ Ｐゴシック" pitchFamily="34" charset="-128"/>
              </a:rPr>
              <a:t>AX Virtual Chassis</a:t>
            </a:r>
          </a:p>
          <a:p>
            <a:pPr lvl="1"/>
            <a:r>
              <a:rPr lang="en-US" sz="2500" smtClean="0">
                <a:ea typeface="ＭＳ Ｐゴシック" pitchFamily="34" charset="-128"/>
              </a:rPr>
              <a:t>Scale multiple AX devices</a:t>
            </a:r>
          </a:p>
          <a:p>
            <a:endParaRPr lang="en-US" sz="3000" smtClean="0">
              <a:ea typeface="ＭＳ Ｐゴシック" pitchFamily="34" charset="-128"/>
            </a:endParaRPr>
          </a:p>
        </p:txBody>
      </p:sp>
      <p:pic>
        <p:nvPicPr>
          <p:cNvPr id="29700" name="Picture 4" descr="SoftAX_logo_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975" y="1711325"/>
            <a:ext cx="242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AXSeries_AX-V_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2881313"/>
            <a:ext cx="28638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7213" y="3733800"/>
            <a:ext cx="19224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562600"/>
            <a:ext cx="27844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228600" y="1282700"/>
            <a:ext cx="8415338" cy="4813300"/>
          </a:xfrm>
        </p:spPr>
        <p:txBody>
          <a:bodyPr>
            <a:normAutofit fontScale="92500" lnSpcReduction="10000"/>
          </a:bodyPr>
          <a:lstStyle/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en-US" sz="2800" dirty="0" smtClean="0"/>
              <a:t>A10 Networks Presentation</a:t>
            </a:r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en-US" sz="2800" dirty="0" smtClean="0"/>
              <a:t>The Engine: ACOS</a:t>
            </a:r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en-US" sz="2800" dirty="0" smtClean="0"/>
              <a:t>AX Series</a:t>
            </a:r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en-US" sz="2800" dirty="0" smtClean="0"/>
              <a:t>SLB and ADC Features</a:t>
            </a:r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fr-FR" sz="2800" dirty="0" smtClean="0"/>
              <a:t>IPv6 </a:t>
            </a:r>
            <a:r>
              <a:rPr lang="fr-FR" sz="2800" dirty="0" err="1" smtClean="0"/>
              <a:t>Features</a:t>
            </a:r>
            <a:r>
              <a:rPr lang="fr-FR" sz="2800" dirty="0" smtClean="0"/>
              <a:t> - SLB-PT</a:t>
            </a:r>
            <a:endParaRPr lang="en-US" sz="2800" dirty="0" smtClean="0"/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fr-FR" sz="2800" dirty="0" smtClean="0"/>
              <a:t>IPv6 </a:t>
            </a:r>
            <a:r>
              <a:rPr lang="fr-FR" sz="2800" dirty="0" err="1" smtClean="0"/>
              <a:t>Features</a:t>
            </a:r>
            <a:r>
              <a:rPr lang="en-US" sz="2800" dirty="0" smtClean="0"/>
              <a:t> - LSN/CGN</a:t>
            </a:r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fr-FR" sz="2800" dirty="0" smtClean="0"/>
              <a:t>IPv6 </a:t>
            </a:r>
            <a:r>
              <a:rPr lang="fr-FR" sz="2800" dirty="0" err="1" smtClean="0"/>
              <a:t>Features</a:t>
            </a:r>
            <a:r>
              <a:rPr lang="fr-FR" sz="2800" dirty="0" smtClean="0"/>
              <a:t> </a:t>
            </a:r>
            <a:r>
              <a:rPr lang="en-US" sz="2800" dirty="0" smtClean="0"/>
              <a:t>- DS-</a:t>
            </a:r>
            <a:r>
              <a:rPr lang="en-US" sz="2800" dirty="0" err="1" smtClean="0"/>
              <a:t>Lite</a:t>
            </a:r>
            <a:endParaRPr lang="en-US" sz="2800" dirty="0" smtClean="0"/>
          </a:p>
          <a:p>
            <a:pPr marL="855663" indent="-288925" eaLnBrk="1" hangingPunct="1">
              <a:tabLst>
                <a:tab pos="457200" algn="l"/>
              </a:tabLst>
              <a:defRPr/>
            </a:pPr>
            <a:r>
              <a:rPr lang="fr-FR" sz="2800" dirty="0" smtClean="0"/>
              <a:t>IPv6 </a:t>
            </a:r>
            <a:r>
              <a:rPr lang="fr-FR" sz="2800" dirty="0" err="1" smtClean="0"/>
              <a:t>Features</a:t>
            </a:r>
            <a:r>
              <a:rPr lang="fr-FR" sz="2800" dirty="0" smtClean="0"/>
              <a:t> </a:t>
            </a:r>
            <a:r>
              <a:rPr lang="en-US" sz="2800" dirty="0" smtClean="0"/>
              <a:t>- NAT64/DNS64</a:t>
            </a:r>
          </a:p>
        </p:txBody>
      </p:sp>
      <p:pic>
        <p:nvPicPr>
          <p:cNvPr id="11268" name="Picture 2" descr="C:\Documents and Settings\pdraper\My Documents\A10 Networks\Products\AX\Misc files\EX_graphics\EX_graphics\EX_graphics\EX_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1447800"/>
            <a:ext cx="3314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ea typeface="ＭＳ Ｐゴシック" pitchFamily="34" charset="-128"/>
              </a:rPr>
              <a:t>SLB and ADC Features</a:t>
            </a:r>
            <a:br>
              <a:rPr lang="en-GB" sz="4400" dirty="0" smtClean="0">
                <a:ea typeface="ＭＳ Ｐゴシック" pitchFamily="34" charset="-128"/>
              </a:rPr>
            </a:b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AX Series Solution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idx="1"/>
          </p:nvPr>
        </p:nvSpPr>
        <p:spPr>
          <a:xfrm>
            <a:off x="509588" y="1355725"/>
            <a:ext cx="2538412" cy="4384675"/>
          </a:xfrm>
        </p:spPr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Load Balance any IP protocol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For availability 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For scalability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For performance</a:t>
            </a:r>
          </a:p>
          <a:p>
            <a:r>
              <a:rPr lang="en-US" sz="1800" smtClean="0">
                <a:ea typeface="ＭＳ Ｐゴシック" pitchFamily="34" charset="-128"/>
              </a:rPr>
              <a:t>Accelerate servers by off-loading computationally intensive functions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Faster end user experience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Reduce number of servers</a:t>
            </a:r>
          </a:p>
          <a:p>
            <a:endParaRPr lang="en-US" sz="1800" smtClean="0">
              <a:ea typeface="ＭＳ Ｐゴシック" pitchFamily="34" charset="-128"/>
            </a:endParaRP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1828800"/>
            <a:ext cx="5788025" cy="383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Server Load Balancing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6788" y="1317625"/>
            <a:ext cx="3729037" cy="4941888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Monitor Server Health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TCP Level Health Checks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Application Layer Health Checks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HTTP and HTTPS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Scriptable Health Checks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External Health Checks</a:t>
            </a:r>
            <a:endParaRPr lang="en-US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Load Balancing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 Round Robin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 Least Connections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 Fastest Response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 Weighted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 Priority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Session Persistence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Source IP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Cookie-based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SSL Session ID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URL</a:t>
            </a:r>
          </a:p>
          <a:p>
            <a:pPr eaLnBrk="1" hangingPunct="1"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AX Redundancy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1400" dirty="0" smtClean="0">
                <a:ea typeface="ＭＳ Ｐゴシック" pitchFamily="34" charset="-128"/>
              </a:rPr>
              <a:t>Active/active or Active/passive</a:t>
            </a:r>
          </a:p>
          <a:p>
            <a:pPr lvl="1" eaLnBrk="1" hangingPunct="1">
              <a:lnSpc>
                <a:spcPct val="75000"/>
              </a:lnSpc>
            </a:pP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6388" name="Picture 4" descr="Diagram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87450"/>
            <a:ext cx="3713162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GSLB – Global Server Load Balancing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a.k.a. Intelligent DNS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1038225"/>
            <a:ext cx="4664075" cy="5476875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DNS Proxy</a:t>
            </a:r>
          </a:p>
          <a:p>
            <a:pPr lvl="2">
              <a:lnSpc>
                <a:spcPct val="80000"/>
              </a:lnSpc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This method is the most commonly used global server load balancing as it does not disrupt customers’ existing name resolution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Disaster recovery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Provide extra level of High availability to important applications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RTT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Send client connections to the fastest responding datacenter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Session capacity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Send client connection to the datacenter with the most available capacity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Weighted values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Send client connections to the datacenter with the highest combined score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Most active servers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Send client connections to the datacenter with the most available active servers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Tx/>
              <a:buChar char="•"/>
            </a:pPr>
            <a:r>
              <a:rPr lang="en-US" smtClean="0">
                <a:solidFill>
                  <a:srgbClr val="4E4E4E"/>
                </a:solidFill>
                <a:ea typeface="ＭＳ Ｐゴシック" pitchFamily="34" charset="-128"/>
              </a:rPr>
              <a:t>Geo-location</a:t>
            </a:r>
          </a:p>
          <a:p>
            <a:pPr lvl="2">
              <a:lnSpc>
                <a:spcPct val="80000"/>
              </a:lnSpc>
              <a:buClr>
                <a:schemeClr val="bg2"/>
              </a:buClr>
            </a:pPr>
            <a:r>
              <a:rPr lang="en-US" sz="1400" smtClean="0">
                <a:solidFill>
                  <a:srgbClr val="4E4E4E"/>
                </a:solidFill>
                <a:ea typeface="ＭＳ Ｐゴシック" pitchFamily="34" charset="-128"/>
              </a:rPr>
              <a:t>Send client connection to the “closest” datacenter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4150" y="1566863"/>
          <a:ext cx="4627563" cy="3105150"/>
        </p:xfrm>
        <a:graphic>
          <a:graphicData uri="http://schemas.openxmlformats.org/presentationml/2006/ole">
            <p:oleObj spid="_x0000_s1026" name="Visio" r:id="rId4" imgW="5676138" imgH="3810000" progId="Visio.Drawing.11">
              <p:embed/>
            </p:oleObj>
          </a:graphicData>
        </a:graphic>
      </p:graphicFrame>
      <p:sp>
        <p:nvSpPr>
          <p:cNvPr id="1029" name="AutoShape 8"/>
          <p:cNvSpPr>
            <a:spLocks noChangeArrowheads="1"/>
          </p:cNvSpPr>
          <p:nvPr/>
        </p:nvSpPr>
        <p:spPr bwMode="auto">
          <a:xfrm rot="10800000">
            <a:off x="1968500" y="2387600"/>
            <a:ext cx="393700" cy="520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417638" y="4876800"/>
            <a:ext cx="28003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Disaster Recovery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Multi-Site Load Balancing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10800000" flipH="1">
            <a:off x="2609850" y="2384425"/>
            <a:ext cx="393700" cy="520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Optimize Your Application Delivery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91088" y="1774825"/>
            <a:ext cx="3284537" cy="427831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TCP Optimization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Compression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Static and Dynamic Caching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SSL Acceleration and termination</a:t>
            </a:r>
          </a:p>
          <a:p>
            <a:pPr eaLnBrk="1" hangingPunct="1">
              <a:lnSpc>
                <a:spcPct val="75000"/>
              </a:lnSpc>
            </a:pPr>
            <a:r>
              <a:rPr lang="fr-FR" sz="2000" dirty="0" smtClean="0">
                <a:ea typeface="ＭＳ Ｐゴシック" pitchFamily="34" charset="-128"/>
              </a:rPr>
              <a:t>Source IP </a:t>
            </a:r>
            <a:r>
              <a:rPr lang="fr-FR" sz="2000" dirty="0" err="1" smtClean="0">
                <a:ea typeface="ＭＳ Ｐゴシック" pitchFamily="34" charset="-128"/>
              </a:rPr>
              <a:t>Req</a:t>
            </a:r>
            <a:r>
              <a:rPr lang="fr-FR" sz="2000" dirty="0" smtClean="0">
                <a:ea typeface="ＭＳ Ｐゴシック" pitchFamily="34" charset="-128"/>
              </a:rPr>
              <a:t> Rate </a:t>
            </a:r>
            <a:r>
              <a:rPr lang="fr-FR" sz="2000" dirty="0" err="1" smtClean="0">
                <a:ea typeface="ＭＳ Ｐゴシック" pitchFamily="34" charset="-128"/>
              </a:rPr>
              <a:t>Limiting</a:t>
            </a: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fr-FR" sz="2000" dirty="0" smtClean="0">
                <a:ea typeface="ＭＳ Ｐゴシック" pitchFamily="34" charset="-128"/>
              </a:rPr>
              <a:t>DNS RAM </a:t>
            </a:r>
            <a:r>
              <a:rPr lang="fr-FR" sz="2000" dirty="0" err="1" smtClean="0">
                <a:ea typeface="ＭＳ Ｐゴシック" pitchFamily="34" charset="-128"/>
              </a:rPr>
              <a:t>Caching</a:t>
            </a: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fr-FR" sz="2000" dirty="0" smtClean="0">
                <a:ea typeface="ＭＳ Ｐゴシック" pitchFamily="34" charset="-128"/>
              </a:rPr>
              <a:t>DNSSEC Support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2000" dirty="0" err="1" smtClean="0">
                <a:ea typeface="ＭＳ Ｐゴシック" pitchFamily="34" charset="-128"/>
              </a:rPr>
              <a:t>aFleX</a:t>
            </a:r>
            <a:r>
              <a:rPr lang="en-US" sz="2000" dirty="0" smtClean="0">
                <a:ea typeface="ＭＳ Ｐゴシック" pitchFamily="34" charset="-128"/>
              </a:rPr>
              <a:t> Rules</a:t>
            </a:r>
          </a:p>
          <a:p>
            <a:pPr lvl="1" eaLnBrk="1" hangingPunct="1">
              <a:lnSpc>
                <a:spcPct val="75000"/>
              </a:lnSpc>
            </a:pP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7412" name="Picture 4" descr="Diagram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38225"/>
            <a:ext cx="345598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TCP Offload</a:t>
            </a:r>
          </a:p>
        </p:txBody>
      </p:sp>
      <p:pic>
        <p:nvPicPr>
          <p:cNvPr id="18435" name="Picture 3" descr="Diagram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7763"/>
            <a:ext cx="7280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TCP Connection Reuse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723188" y="4008438"/>
            <a:ext cx="550862" cy="493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0" name="Picture 4" descr="Diagram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314450"/>
            <a:ext cx="84010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Compression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7888" y="1876425"/>
            <a:ext cx="4033837" cy="384175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HTTP &amp; HTTPS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Compatible with all modern day web browsers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Reduce the amount of data and packets being sent to the client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Offload compression from the servers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smtClean="0">
                <a:ea typeface="ＭＳ Ｐゴシック" pitchFamily="34" charset="-128"/>
              </a:rPr>
              <a:t>Improve client access performance over the WAN</a:t>
            </a:r>
          </a:p>
          <a:p>
            <a:pPr eaLnBrk="1" hangingPunct="1">
              <a:lnSpc>
                <a:spcPct val="75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75000"/>
              </a:lnSpc>
            </a:pPr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20484" name="Picture 4" descr="Diagram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1149350"/>
            <a:ext cx="318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gram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38275"/>
            <a:ext cx="8405812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Static and Dynamic Caching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340225" y="4151313"/>
            <a:ext cx="13922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154863" y="5045075"/>
            <a:ext cx="16192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3399"/>
                </a:solidFill>
                <a:latin typeface="Eurostile" charset="0"/>
              </a:rPr>
              <a:t>Initial Request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38663" y="5041900"/>
            <a:ext cx="22796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3399"/>
                </a:solidFill>
                <a:latin typeface="Eurostile" charset="0"/>
              </a:rPr>
              <a:t>Additional Request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440238" y="3279775"/>
            <a:ext cx="2635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75000"/>
              </a:spcBef>
              <a:buClr>
                <a:schemeClr val="hlink"/>
              </a:buClr>
            </a:pPr>
            <a:endParaRPr lang="fr-FR" b="1">
              <a:solidFill>
                <a:srgbClr val="415986"/>
              </a:solidFill>
              <a:latin typeface="Eurostil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High Performance SSL Acceleration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31775" y="1722438"/>
            <a:ext cx="5791200" cy="2743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60000"/>
              </a:lnSpc>
              <a:buClr>
                <a:schemeClr val="bg2"/>
              </a:buClr>
              <a:buFontTx/>
              <a:buChar char="•"/>
            </a:pPr>
            <a:r>
              <a:rPr lang="en-US" sz="2400" smtClean="0">
                <a:solidFill>
                  <a:srgbClr val="4E4E4E"/>
                </a:solidFill>
                <a:ea typeface="ＭＳ Ｐゴシック" pitchFamily="34" charset="-128"/>
              </a:rPr>
              <a:t>Hardware based SSL Processing</a:t>
            </a:r>
          </a:p>
          <a:p>
            <a:pPr lvl="2" eaLnBrk="1" hangingPunct="1">
              <a:lnSpc>
                <a:spcPct val="60000"/>
              </a:lnSpc>
              <a:buClr>
                <a:schemeClr val="bg2"/>
              </a:buClr>
            </a:pPr>
            <a:r>
              <a:rPr lang="en-US" sz="1800" smtClean="0">
                <a:solidFill>
                  <a:srgbClr val="4E4E4E"/>
                </a:solidFill>
                <a:ea typeface="ＭＳ Ｐゴシック" pitchFamily="34" charset="-128"/>
              </a:rPr>
              <a:t>Eliminate CPU intensive server-based</a:t>
            </a:r>
            <a:r>
              <a:rPr lang="en-US" sz="2000" smtClean="0">
                <a:solidFill>
                  <a:srgbClr val="4E4E4E"/>
                </a:solidFill>
                <a:ea typeface="ＭＳ Ｐゴシック" pitchFamily="34" charset="-128"/>
              </a:rPr>
              <a:t> SSL</a:t>
            </a:r>
          </a:p>
          <a:p>
            <a:pPr lvl="2" eaLnBrk="1" hangingPunct="1"/>
            <a:r>
              <a:rPr lang="en-US" sz="1800" smtClean="0">
                <a:solidFill>
                  <a:srgbClr val="4E4E4E"/>
                </a:solidFill>
                <a:ea typeface="ＭＳ Ｐゴシック" pitchFamily="34" charset="-128"/>
              </a:rPr>
              <a:t>Recover server resources</a:t>
            </a:r>
          </a:p>
          <a:p>
            <a:pPr lvl="2" eaLnBrk="1" hangingPunct="1"/>
            <a:r>
              <a:rPr lang="en-US" sz="1800" smtClean="0">
                <a:solidFill>
                  <a:srgbClr val="4E4E4E"/>
                </a:solidFill>
                <a:ea typeface="ＭＳ Ｐゴシック" pitchFamily="34" charset="-128"/>
              </a:rPr>
              <a:t>Improve server capacity</a:t>
            </a:r>
          </a:p>
          <a:p>
            <a:pPr lvl="2" eaLnBrk="1" hangingPunct="1"/>
            <a:endParaRPr lang="en-US" sz="1800" smtClean="0">
              <a:solidFill>
                <a:srgbClr val="4E4E4E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60000"/>
              </a:lnSpc>
              <a:buClr>
                <a:schemeClr val="bg2"/>
              </a:buClr>
              <a:buFontTx/>
              <a:buChar char="•"/>
            </a:pPr>
            <a:r>
              <a:rPr lang="en-US" sz="2400" smtClean="0">
                <a:solidFill>
                  <a:srgbClr val="4E4E4E"/>
                </a:solidFill>
                <a:ea typeface="ＭＳ Ｐゴシック" pitchFamily="34" charset="-128"/>
              </a:rPr>
              <a:t>Central Certificate Management</a:t>
            </a:r>
          </a:p>
          <a:p>
            <a:pPr lvl="2" eaLnBrk="1" hangingPunct="1">
              <a:lnSpc>
                <a:spcPct val="60000"/>
              </a:lnSpc>
              <a:buClr>
                <a:schemeClr val="bg2"/>
              </a:buClr>
            </a:pPr>
            <a:r>
              <a:rPr lang="en-US" sz="1800" smtClean="0">
                <a:solidFill>
                  <a:srgbClr val="4E4E4E"/>
                </a:solidFill>
                <a:ea typeface="ＭＳ Ｐゴシック" pitchFamily="34" charset="-128"/>
              </a:rPr>
              <a:t>Eliminate need for server certificates</a:t>
            </a:r>
          </a:p>
          <a:p>
            <a:pPr lvl="2" eaLnBrk="1" hangingPunct="1">
              <a:lnSpc>
                <a:spcPct val="60000"/>
              </a:lnSpc>
              <a:buClr>
                <a:schemeClr val="bg2"/>
              </a:buClr>
            </a:pPr>
            <a:r>
              <a:rPr lang="en-US" sz="1800" smtClean="0">
                <a:solidFill>
                  <a:srgbClr val="4E4E4E"/>
                </a:solidFill>
                <a:ea typeface="ＭＳ Ｐゴシック" pitchFamily="34" charset="-128"/>
              </a:rPr>
              <a:t>Simplify certificate management</a:t>
            </a:r>
          </a:p>
          <a:p>
            <a:pPr lvl="2" eaLnBrk="1" hangingPunct="1">
              <a:lnSpc>
                <a:spcPct val="60000"/>
              </a:lnSpc>
              <a:buClr>
                <a:schemeClr val="bg2"/>
              </a:buClr>
            </a:pPr>
            <a:endParaRPr lang="en-US" sz="1800" smtClean="0">
              <a:solidFill>
                <a:srgbClr val="4E4E4E"/>
              </a:solidFill>
              <a:ea typeface="ＭＳ Ｐゴシック" pitchFamily="34" charset="-128"/>
            </a:endParaRPr>
          </a:p>
        </p:txBody>
      </p:sp>
      <p:pic>
        <p:nvPicPr>
          <p:cNvPr id="22532" name="Picture 4" descr="SSL Accele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39825"/>
            <a:ext cx="3095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A10 Networks Company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9588" y="1139825"/>
            <a:ext cx="8415337" cy="46513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 smtClean="0"/>
              <a:t>Mission: </a:t>
            </a:r>
            <a:br>
              <a:rPr lang="en-US" altLang="ja-JP" dirty="0" smtClean="0"/>
            </a:br>
            <a:r>
              <a:rPr lang="en-US" altLang="ja-JP" dirty="0" smtClean="0"/>
              <a:t>The technology leader in Web Application Delivery solutions</a:t>
            </a:r>
          </a:p>
          <a:p>
            <a:pPr>
              <a:defRPr/>
            </a:pPr>
            <a:r>
              <a:rPr lang="en-US" altLang="ja-JP" dirty="0" smtClean="0"/>
              <a:t>Focus: </a:t>
            </a:r>
            <a:br>
              <a:rPr lang="en-US" altLang="ja-JP" dirty="0" smtClean="0"/>
            </a:br>
            <a:r>
              <a:rPr lang="en-US" altLang="ja-JP" dirty="0" smtClean="0"/>
              <a:t>AX Series: Application Delivery Controller (ADC) 		               Advanced Core OS (ACOS): The platform enabling technology</a:t>
            </a:r>
          </a:p>
          <a:p>
            <a:pPr>
              <a:defRPr/>
            </a:pPr>
            <a:r>
              <a:rPr lang="en-US" altLang="ja-JP" dirty="0" smtClean="0"/>
              <a:t>World class engineering and experienced field teams</a:t>
            </a:r>
          </a:p>
          <a:p>
            <a:pPr>
              <a:defRPr/>
            </a:pPr>
            <a:r>
              <a:rPr lang="en-US" altLang="ja-JP" dirty="0" smtClean="0"/>
              <a:t>Founder/CEO: </a:t>
            </a:r>
            <a:br>
              <a:rPr lang="en-US" altLang="ja-JP" dirty="0" smtClean="0"/>
            </a:br>
            <a:r>
              <a:rPr lang="en-US" altLang="ja-JP" dirty="0" smtClean="0"/>
              <a:t>Lee Chen - Co-founder of Foundry Networks and Centillion</a:t>
            </a:r>
          </a:p>
          <a:p>
            <a:pPr>
              <a:defRPr/>
            </a:pPr>
            <a:r>
              <a:rPr lang="en-US" altLang="ja-JP" dirty="0" smtClean="0"/>
              <a:t>Headquarters: </a:t>
            </a:r>
            <a:br>
              <a:rPr lang="en-US" altLang="ja-JP" dirty="0" smtClean="0"/>
            </a:br>
            <a:r>
              <a:rPr lang="en-US" altLang="ja-JP" dirty="0" smtClean="0"/>
              <a:t>San Jose, California</a:t>
            </a:r>
          </a:p>
          <a:p>
            <a:pPr>
              <a:defRPr/>
            </a:pPr>
            <a:r>
              <a:rPr lang="en-US" altLang="ja-JP" dirty="0" smtClean="0"/>
              <a:t>Expanding rapidly: </a:t>
            </a:r>
            <a:br>
              <a:rPr lang="en-US" altLang="ja-JP" dirty="0" smtClean="0"/>
            </a:br>
            <a:r>
              <a:rPr lang="en-US" altLang="ja-JP" dirty="0" smtClean="0"/>
              <a:t>Cash-flow positive, +850 AX Series customers 		          </a:t>
            </a:r>
            <a:r>
              <a:rPr lang="fr-FR" altLang="ja-JP" dirty="0" smtClean="0"/>
              <a:t>15 </a:t>
            </a:r>
            <a:r>
              <a:rPr lang="fr-FR" altLang="ja-JP" dirty="0" err="1" smtClean="0"/>
              <a:t>consecutive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growth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quarters</a:t>
            </a:r>
            <a:r>
              <a:rPr lang="fr-FR" altLang="ja-JP" dirty="0" smtClean="0"/>
              <a:t>				     157% </a:t>
            </a:r>
            <a:r>
              <a:rPr lang="fr-FR" altLang="ja-JP" dirty="0" err="1" smtClean="0"/>
              <a:t>Growth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between</a:t>
            </a:r>
            <a:r>
              <a:rPr lang="fr-FR" altLang="ja-JP" dirty="0" smtClean="0"/>
              <a:t> 2009 et 2010</a:t>
            </a:r>
            <a:endParaRPr lang="en-US" altLang="ja-JP" dirty="0" smtClean="0"/>
          </a:p>
          <a:p>
            <a:pPr>
              <a:buFont typeface="Wingdings 3" pitchFamily="18" charset="2"/>
              <a:buNone/>
              <a:defRPr/>
            </a:pPr>
            <a:endParaRPr lang="en-US" dirty="0"/>
          </a:p>
        </p:txBody>
      </p:sp>
      <p:sp>
        <p:nvSpPr>
          <p:cNvPr id="5124" name="Rectangle 88"/>
          <p:cNvSpPr txBox="1">
            <a:spLocks noGrp="1" noChangeArrowheads="1"/>
          </p:cNvSpPr>
          <p:nvPr/>
        </p:nvSpPr>
        <p:spPr bwMode="white">
          <a:xfrm>
            <a:off x="2895600" y="66294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altLang="ja-JP" sz="1000">
                <a:solidFill>
                  <a:schemeClr val="bg2"/>
                </a:solidFill>
                <a:latin typeface="Trebuchet MS" pitchFamily="34" charset="0"/>
              </a:rPr>
              <a:t>© 2010 A10 Networks   CONFIDENTIAL</a:t>
            </a: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562600"/>
            <a:ext cx="1028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695450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257800"/>
            <a:ext cx="838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257800"/>
            <a:ext cx="838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257800"/>
            <a:ext cx="838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/>
          </p:cNvSpPr>
          <p:nvPr/>
        </p:nvSpPr>
        <p:spPr bwMode="auto">
          <a:xfrm>
            <a:off x="1524000" y="6172200"/>
            <a:ext cx="533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/>
            <a:r>
              <a:rPr lang="en-US" sz="1400" b="1" dirty="0">
                <a:solidFill>
                  <a:srgbClr val="343434"/>
                </a:solidFill>
                <a:ea typeface="ヒラギノ角ゴ Pro W3" pitchFamily="28" charset="-128"/>
                <a:sym typeface="Arial" charset="0"/>
              </a:rPr>
              <a:t>2007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3048000" y="6172200"/>
            <a:ext cx="533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/>
            <a:r>
              <a:rPr lang="en-US" sz="1400" b="1" dirty="0">
                <a:solidFill>
                  <a:srgbClr val="343434"/>
                </a:solidFill>
                <a:ea typeface="ヒラギノ角ゴ Pro W3" pitchFamily="28" charset="-128"/>
                <a:sym typeface="Arial" charset="0"/>
              </a:rPr>
              <a:t>2008</a:t>
            </a:r>
          </a:p>
        </p:txBody>
      </p:sp>
      <p:sp>
        <p:nvSpPr>
          <p:cNvPr id="15" name="Rectangle 10"/>
          <p:cNvSpPr>
            <a:spLocks/>
          </p:cNvSpPr>
          <p:nvPr/>
        </p:nvSpPr>
        <p:spPr bwMode="auto">
          <a:xfrm>
            <a:off x="6096000" y="6172200"/>
            <a:ext cx="533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/>
            <a:r>
              <a:rPr lang="en-US" sz="1400" b="1">
                <a:solidFill>
                  <a:srgbClr val="343434"/>
                </a:solidFill>
                <a:ea typeface="ヒラギノ角ゴ Pro W3" pitchFamily="28" charset="-128"/>
                <a:sym typeface="Arial" charset="0"/>
              </a:rPr>
              <a:t>2007</a:t>
            </a: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7086600" y="6172200"/>
            <a:ext cx="533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/>
            <a:r>
              <a:rPr lang="en-US" sz="1400" b="1">
                <a:solidFill>
                  <a:srgbClr val="343434"/>
                </a:solidFill>
                <a:ea typeface="ヒラギノ角ゴ Pro W3" pitchFamily="28" charset="-128"/>
                <a:sym typeface="Arial" charset="0"/>
              </a:rPr>
              <a:t>2008</a:t>
            </a:r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8001000" y="6172200"/>
            <a:ext cx="533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/>
            <a:r>
              <a:rPr lang="en-US" sz="1400" b="1">
                <a:solidFill>
                  <a:srgbClr val="343434"/>
                </a:solidFill>
                <a:ea typeface="ヒラギノ角ゴ Pro W3" pitchFamily="28" charset="-128"/>
                <a:sym typeface="Arial" charset="0"/>
              </a:rPr>
              <a:t>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Dynamic Traffic Management and Protection</a:t>
            </a:r>
            <a:r>
              <a:rPr lang="en-US" sz="2800" smtClean="0"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Geo-location Based Connection Limiting per VIP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09588" y="1190625"/>
            <a:ext cx="3935412" cy="24511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Solution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Connection Limits based on geographic location lists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Mitigate DDoS attacks from specific countries or regions automatically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6084" name="Picture 2" descr="C:\Users\pnicholson\AppData\Local\Microsoft\Windows\Temporary Internet Files\Content.Outlook\QYQZIS9S\Geo-location-Connection-limiti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57500"/>
            <a:ext cx="6581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Content Placeholder 2"/>
          <p:cNvSpPr txBox="1">
            <a:spLocks/>
          </p:cNvSpPr>
          <p:nvPr/>
        </p:nvSpPr>
        <p:spPr bwMode="gray">
          <a:xfrm>
            <a:off x="4735513" y="1190625"/>
            <a:ext cx="3819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r>
              <a:rPr lang="en-US" sz="2200" b="1">
                <a:solidFill>
                  <a:srgbClr val="4E4E4E"/>
                </a:solidFill>
              </a:rPr>
              <a:t>Benefit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Regional traffic flows unhindered. 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Prioritize traffic from specific regions</a:t>
            </a:r>
          </a:p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endParaRPr lang="en-US" sz="2200" b="1">
              <a:solidFill>
                <a:srgbClr val="4E4E4E"/>
              </a:solidFill>
            </a:endParaRPr>
          </a:p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endParaRPr lang="en-US" sz="2200" b="1">
              <a:solidFill>
                <a:srgbClr val="4E4E4E"/>
              </a:solidFill>
            </a:endParaRPr>
          </a:p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endParaRPr lang="en-US" sz="2200" b="1">
              <a:solidFill>
                <a:srgbClr val="4E4E4E"/>
              </a:solidFill>
            </a:endParaRPr>
          </a:p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endParaRPr lang="en-US" sz="2200" b="1">
              <a:solidFill>
                <a:srgbClr val="4E4E4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Dynamic Traffic Management and Protection</a:t>
            </a:r>
            <a:r>
              <a:rPr lang="en-US" sz="2800" smtClean="0"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Selective DNS Caching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2413" y="1208088"/>
            <a:ext cx="4344987" cy="3886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Solution allows per VIP caching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Granular DNS caching polices, e.g. on a per domain basis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Selective caching based on pre-configured limits &amp; query criteria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Transparent to the user</a:t>
            </a:r>
          </a:p>
          <a:p>
            <a:pPr lvl="1"/>
            <a:r>
              <a:rPr lang="en-US" sz="1800" smtClean="0">
                <a:ea typeface="ＭＳ Ｐゴシック" pitchFamily="34" charset="-128"/>
                <a:cs typeface="Arial" pitchFamily="34" charset="0"/>
              </a:rPr>
              <a:t>Previously on a global basis only</a:t>
            </a:r>
          </a:p>
          <a:p>
            <a:pPr>
              <a:buFont typeface="Wingdings 3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lvl="1"/>
            <a:endParaRPr lang="en-US" sz="1800" smtClean="0">
              <a:ea typeface="ＭＳ Ｐゴシック" pitchFamily="34" charset="-128"/>
              <a:cs typeface="Arial" pitchFamily="34" charset="0"/>
            </a:endParaRPr>
          </a:p>
          <a:p>
            <a:pPr lvl="1"/>
            <a:endParaRPr lang="en-US" sz="180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8132" name="Picture 2" descr="C:\Users\pnicholson\Desktop\Archive\1_PeopleWith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3460750"/>
            <a:ext cx="2581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C:\Users\pnicholson\Desktop\Archive\1_serv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3" y="4667250"/>
            <a:ext cx="1390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pnicholson\Desktop\Archive\1_arrow_st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6213" y="4870450"/>
            <a:ext cx="990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pnicholson\Desktop\Archive\1_people_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725" y="3460750"/>
            <a:ext cx="2552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C:\Users\pnicholson\Desktop\Archive\1_arrow_turn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4425" y="4667250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3" descr="C:\Users\pnicholson\Desktop\Archive\1_A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6938" y="4572000"/>
            <a:ext cx="23145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Users\pnicholson\Desktop\Archive\1_arrow_turn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4425" y="4667250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Content Placeholder 2"/>
          <p:cNvSpPr txBox="1">
            <a:spLocks/>
          </p:cNvSpPr>
          <p:nvPr/>
        </p:nvSpPr>
        <p:spPr bwMode="gray">
          <a:xfrm>
            <a:off x="4597400" y="1208088"/>
            <a:ext cx="4400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r>
              <a:rPr lang="en-US" sz="2200" b="1">
                <a:solidFill>
                  <a:srgbClr val="4E4E4E"/>
                </a:solidFill>
              </a:rPr>
              <a:t>Benefits: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DNS server off-load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Automatic addition of performance as needed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Users have uninterrupted DNS availability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>
                <a:solidFill>
                  <a:schemeClr val="folHlink"/>
                </a:solidFill>
                <a:ea typeface="ＭＳ Ｐゴシック" pitchFamily="34" charset="-128"/>
              </a:rPr>
              <a:t>Responsive during unexpected traffic conditions or attacks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endParaRPr lang="en-US">
              <a:solidFill>
                <a:schemeClr val="folHlink"/>
              </a:solidFill>
              <a:ea typeface="ＭＳ Ｐゴシック" pitchFamily="34" charset="-128"/>
            </a:endParaRP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SzPct val="65000"/>
            </a:pPr>
            <a:endParaRPr lang="en-US">
              <a:solidFill>
                <a:schemeClr val="folHlin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Innovation:  DNS Application Firewall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070225" y="1189038"/>
            <a:ext cx="508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Reduce load and servers up to 70%</a:t>
            </a:r>
          </a:p>
        </p:txBody>
      </p:sp>
      <p:pic>
        <p:nvPicPr>
          <p:cNvPr id="291844" name="Picture 4" descr="DNS_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4188" y="1952625"/>
            <a:ext cx="9747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5" name="Picture 5" descr="Group4_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2997200"/>
            <a:ext cx="9683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6" name="Picture 6" descr="Group1_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975" y="1030288"/>
            <a:ext cx="1724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7" name="Picture 7" descr="Group1_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3" y="1030288"/>
            <a:ext cx="81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8" name="Picture 8" descr="Group2_arr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513" y="2422525"/>
            <a:ext cx="21224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9" name="Picture 9" descr="Group2_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588" y="2997200"/>
            <a:ext cx="10207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0" name="Picture 10" descr="Group3_ser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513" y="3876675"/>
            <a:ext cx="10652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1" name="Picture 11" descr="Group4_ser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3698875"/>
            <a:ext cx="9985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2" name="Picture 12" descr="Group5_Allowe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1650" y="2759075"/>
            <a:ext cx="7858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3" name="Picture 13" descr="Group5_Denie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1650" y="1952625"/>
            <a:ext cx="7969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4" name="Picture 14" descr="Group5_SurgeProtect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1650" y="2341563"/>
            <a:ext cx="7858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5" name="Picture 15" descr="Group6_arro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2689225"/>
            <a:ext cx="781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6" name="Picture 16" descr="Group6_Ser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3698875"/>
            <a:ext cx="10620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5" name="Picture 10" descr="AX5200_smal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97400" y="2287588"/>
            <a:ext cx="13858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58" name="Picture 18" descr="small_arro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38600" y="2341563"/>
            <a:ext cx="404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7" name="Picture 19" descr="small_arro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72200" y="2397125"/>
            <a:ext cx="4048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509588" y="4660475"/>
            <a:ext cx="8177212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r>
              <a:rPr lang="en-US" sz="1800" b="1" dirty="0">
                <a:solidFill>
                  <a:srgbClr val="4E4E4E"/>
                </a:solidFill>
                <a:ea typeface="ＭＳ Ｐゴシック" pitchFamily="34" charset="-128"/>
              </a:rPr>
              <a:t> For Large DNS Infrastructures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 sz="1800" dirty="0">
                <a:solidFill>
                  <a:schemeClr val="folHlink"/>
                </a:solidFill>
                <a:ea typeface="ＭＳ Ｐゴシック" pitchFamily="34" charset="-128"/>
              </a:rPr>
              <a:t> Legitimate DNS protocol traffic only, surge protection and increased capacity 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 sz="1800" dirty="0">
                <a:solidFill>
                  <a:schemeClr val="folHlink"/>
                </a:solidFill>
                <a:ea typeface="ＭＳ Ｐゴシック" pitchFamily="34" charset="-128"/>
              </a:rPr>
              <a:t> Increased security for backend servers</a:t>
            </a:r>
          </a:p>
          <a:p>
            <a:pPr lvl="4">
              <a:lnSpc>
                <a:spcPct val="85000"/>
              </a:lnSpc>
              <a:spcBef>
                <a:spcPct val="30000"/>
              </a:spcBef>
              <a:buSzPct val="65000"/>
              <a:buFont typeface="Wingdings 2" pitchFamily="18" charset="2"/>
              <a:buChar char=""/>
            </a:pPr>
            <a:r>
              <a:rPr lang="en-US" sz="1800" dirty="0">
                <a:solidFill>
                  <a:schemeClr val="folHlink"/>
                </a:solidFill>
                <a:ea typeface="ＭＳ Ｐゴシック" pitchFamily="34" charset="-128"/>
              </a:rPr>
              <a:t> Quarantine malicious traffic for inspection and mitigate </a:t>
            </a:r>
            <a:r>
              <a:rPr lang="en-US" sz="1800" dirty="0" err="1">
                <a:solidFill>
                  <a:schemeClr val="folHlink"/>
                </a:solidFill>
                <a:ea typeface="ＭＳ Ｐゴシック" pitchFamily="34" charset="-128"/>
              </a:rPr>
              <a:t>DDoS</a:t>
            </a:r>
            <a:r>
              <a:rPr lang="en-US" sz="1800" dirty="0">
                <a:solidFill>
                  <a:schemeClr val="folHlink"/>
                </a:solidFill>
                <a:ea typeface="ＭＳ Ｐゴシック" pitchFamily="34" charset="-128"/>
              </a:rPr>
              <a:t> attacks</a:t>
            </a:r>
          </a:p>
          <a:p>
            <a:pPr eaLnBrk="0" hangingPunct="0">
              <a:lnSpc>
                <a:spcPct val="85000"/>
              </a:lnSpc>
              <a:spcBef>
                <a:spcPct val="75000"/>
              </a:spcBef>
              <a:buClr>
                <a:schemeClr val="bg2"/>
              </a:buClr>
              <a:buSzPct val="65000"/>
              <a:buFont typeface="Wingdings 3" pitchFamily="18" charset="2"/>
              <a:buChar char=""/>
            </a:pPr>
            <a:endParaRPr lang="en-US" sz="1800" b="1" dirty="0">
              <a:solidFill>
                <a:srgbClr val="4E4E4E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18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DNSSEC Support Compatibility Benefits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09588" y="1355725"/>
            <a:ext cx="4244975" cy="1920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High Performance solution to minimize increased DNSSEC overhead</a:t>
            </a:r>
          </a:p>
          <a:p>
            <a:r>
              <a:rPr lang="en-US" dirty="0" smtClean="0">
                <a:ea typeface="ＭＳ Ｐゴシック" pitchFamily="34" charset="-128"/>
              </a:rPr>
              <a:t>No interruption of service transitioning to DNSSEC</a:t>
            </a:r>
          </a:p>
          <a:p>
            <a:r>
              <a:rPr lang="fr-FR" dirty="0" err="1" smtClean="0">
                <a:ea typeface="ＭＳ Ｐゴシック" pitchFamily="34" charset="-128"/>
              </a:rPr>
              <a:t>Validated</a:t>
            </a:r>
            <a:r>
              <a:rPr lang="fr-FR" dirty="0" smtClean="0">
                <a:ea typeface="ＭＳ Ｐゴシック" pitchFamily="34" charset="-128"/>
              </a:rPr>
              <a:t> by </a:t>
            </a:r>
            <a:r>
              <a:rPr lang="fr-FR" dirty="0" err="1" smtClean="0">
                <a:ea typeface="ＭＳ Ｐゴシック" pitchFamily="34" charset="-128"/>
              </a:rPr>
              <a:t>VeriSign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4388"/>
            <a:ext cx="20685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1584325"/>
            <a:ext cx="37099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7913" y="3763856"/>
            <a:ext cx="1919287" cy="25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5100"/>
            <a:ext cx="7299325" cy="6413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Flexibility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622425"/>
            <a:ext cx="4440237" cy="43846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Inspect all application traffic types beyond traditional Layer 4-7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Looks into application traffic flow to identify decision criteria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Switch, drop, or redirect based on aFleX policies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aFlex development environment simplifies policy creation and maintenance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gray">
          <a:xfrm>
            <a:off x="236538" y="1119188"/>
            <a:ext cx="475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/>
              <a:t>aFleX - ADVANCED SCRIPTING</a:t>
            </a:r>
            <a:endParaRPr lang="en-US" sz="2400" b="1">
              <a:latin typeface="Eurostile" charset="0"/>
            </a:endParaRPr>
          </a:p>
        </p:txBody>
      </p:sp>
      <p:pic>
        <p:nvPicPr>
          <p:cNvPr id="23557" name="Picture 8" descr="af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1141413"/>
            <a:ext cx="381158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IPv6 Features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 3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Classic NAT for Server Load Balancing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09588" y="1231900"/>
            <a:ext cx="8415337" cy="46736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Network Address Translation (NAT) is critical feature for server load balancing </a:t>
            </a:r>
          </a:p>
          <a:p>
            <a:r>
              <a:rPr lang="en-US" sz="2400" dirty="0" smtClean="0">
                <a:ea typeface="ＭＳ Ｐゴシック" pitchFamily="34" charset="-128"/>
              </a:rPr>
              <a:t>The AX offers multiple types of NAT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Destination NAT (half-NAT): </a:t>
            </a:r>
            <a:r>
              <a:rPr lang="en-US" sz="2000" dirty="0" err="1" smtClean="0">
                <a:ea typeface="ＭＳ Ｐゴシック" pitchFamily="34" charset="-128"/>
              </a:rPr>
              <a:t>Dst</a:t>
            </a:r>
            <a:r>
              <a:rPr lang="en-US" sz="2000" dirty="0" smtClean="0">
                <a:ea typeface="ＭＳ Ｐゴシック" pitchFamily="34" charset="-128"/>
              </a:rPr>
              <a:t> IP changed from VIP to real server IP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Source NAT (full-NAT): Both </a:t>
            </a:r>
            <a:r>
              <a:rPr lang="en-US" sz="2000" dirty="0" err="1" smtClean="0">
                <a:ea typeface="ＭＳ Ｐゴシック" pitchFamily="34" charset="-128"/>
              </a:rPr>
              <a:t>Src</a:t>
            </a:r>
            <a:r>
              <a:rPr lang="en-US" sz="2000" dirty="0" smtClean="0">
                <a:ea typeface="ＭＳ Ｐゴシック" pitchFamily="34" charset="-128"/>
              </a:rPr>
              <a:t> IP and </a:t>
            </a:r>
            <a:r>
              <a:rPr lang="en-US" sz="2000" dirty="0" err="1" smtClean="0">
                <a:ea typeface="ＭＳ Ｐゴシック" pitchFamily="34" charset="-128"/>
              </a:rPr>
              <a:t>Dst</a:t>
            </a:r>
            <a:r>
              <a:rPr lang="en-US" sz="2000" dirty="0" smtClean="0">
                <a:ea typeface="ＭＳ Ｐゴシック" pitchFamily="34" charset="-128"/>
              </a:rPr>
              <a:t> IP are changed so traffic  comes back to AX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Reverse NAT: Translates real server’s private IP to public IP allowing real server to initiate session to clients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Direct Server Return (DSR): Only the destination MAC is </a:t>
            </a:r>
            <a:r>
              <a:rPr lang="en-US" sz="2000" dirty="0" err="1" smtClean="0">
                <a:ea typeface="ＭＳ Ｐゴシック" pitchFamily="34" charset="-128"/>
              </a:rPr>
              <a:t>NAT’ed</a:t>
            </a:r>
            <a:r>
              <a:rPr lang="en-US" sz="2000" dirty="0" smtClean="0">
                <a:ea typeface="ＭＳ Ｐゴシック" pitchFamily="34" charset="-128"/>
              </a:rPr>
              <a:t>, the DST IP is still the VIP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Advanced NAT: Carrier IPv6 Transition Solution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09588" y="1355725"/>
            <a:ext cx="8415337" cy="4695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Traditional NAT/NAPT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IPv4-IPv4 with ALGs for FTP, RTSP, MMS, SIP</a:t>
            </a:r>
          </a:p>
          <a:p>
            <a:r>
              <a:rPr lang="en-US" dirty="0" smtClean="0">
                <a:ea typeface="ＭＳ Ｐゴシック" pitchFamily="34" charset="-128"/>
              </a:rPr>
              <a:t>SLB-PT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IPv6 VIP -&gt; IPv4 Servers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IPv4 VIP -&gt; IPv6 Servers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Combination modes</a:t>
            </a:r>
          </a:p>
          <a:p>
            <a:r>
              <a:rPr lang="en-US" dirty="0" smtClean="0">
                <a:ea typeface="ＭＳ Ｐゴシック" pitchFamily="34" charset="-128"/>
              </a:rPr>
              <a:t>Large Scale NAT (LSN) - also known as Carrier-Grade NAT (CGN)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IPv4-IPv4</a:t>
            </a:r>
          </a:p>
          <a:p>
            <a:r>
              <a:rPr lang="en-US" dirty="0" smtClean="0">
                <a:ea typeface="ＭＳ Ｐゴシック" pitchFamily="34" charset="-128"/>
              </a:rPr>
              <a:t>Dual-stack </a:t>
            </a:r>
            <a:r>
              <a:rPr lang="en-US" dirty="0" err="1" smtClean="0">
                <a:ea typeface="ＭＳ Ｐゴシック" pitchFamily="34" charset="-128"/>
              </a:rPr>
              <a:t>lite</a:t>
            </a:r>
            <a:r>
              <a:rPr lang="en-US" dirty="0" smtClean="0">
                <a:ea typeface="ＭＳ Ｐゴシック" pitchFamily="34" charset="-128"/>
              </a:rPr>
              <a:t> NAT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Large Scale NAT + IPv6</a:t>
            </a:r>
          </a:p>
          <a:p>
            <a:r>
              <a:rPr lang="en-US" dirty="0" smtClean="0">
                <a:ea typeface="ＭＳ Ｐゴシック" pitchFamily="34" charset="-128"/>
              </a:rPr>
              <a:t>NAT-PT/NAT64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IPv4-IPv6, IPv6-IPv4 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SLB-PT/SLB-IPv6 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 3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/>
        </p:nvSpPr>
        <p:spPr bwMode="gray">
          <a:xfrm>
            <a:off x="365125" y="161925"/>
            <a:ext cx="729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3366"/>
                </a:solidFill>
                <a:latin typeface="Arial"/>
                <a:ea typeface="+mn-ea"/>
              </a:rPr>
              <a:t>SLB-PT (SLB - with Protocol Translation)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gray">
          <a:xfrm>
            <a:off x="365125" y="1174750"/>
            <a:ext cx="84153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75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 3" charset="2"/>
              <a:buChar char=""/>
              <a:defRPr sz="2200" b="1">
                <a:solidFill>
                  <a:srgbClr val="4E4E4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SzPct val="65000"/>
              <a:buFont typeface="Wingdings 2" charset="2"/>
              <a:buChar char=""/>
              <a:defRPr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SzPct val="65000"/>
              <a:buFont typeface="Wingdings 2" charset="2"/>
              <a:buChar char=""/>
              <a:defRPr sz="16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 2" charset="2"/>
              <a:buChar char=""/>
              <a:defRPr sz="16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 2" charset="2"/>
              <a:buChar char=""/>
              <a:defRPr sz="16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Wingdings 2" pitchFamily="29" charset="2"/>
              <a:buChar char=""/>
              <a:defRPr sz="1600">
                <a:solidFill>
                  <a:schemeClr val="folHlink"/>
                </a:solidFill>
                <a:latin typeface="+mn-lt"/>
                <a:ea typeface="ＭＳ Ｐゴシック" pitchFamily="2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Wingdings 2" pitchFamily="29" charset="2"/>
              <a:buChar char=""/>
              <a:defRPr sz="1600">
                <a:solidFill>
                  <a:schemeClr val="folHlink"/>
                </a:solidFill>
                <a:latin typeface="+mn-lt"/>
                <a:ea typeface="ＭＳ Ｐゴシック" pitchFamily="2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Wingdings 2" pitchFamily="29" charset="2"/>
              <a:buChar char=""/>
              <a:defRPr sz="1600">
                <a:solidFill>
                  <a:schemeClr val="folHlink"/>
                </a:solidFill>
                <a:latin typeface="+mn-lt"/>
                <a:ea typeface="ＭＳ Ｐゴシック" pitchFamily="2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Wingdings 2" pitchFamily="29" charset="2"/>
              <a:buChar char=""/>
              <a:defRPr sz="1600">
                <a:solidFill>
                  <a:schemeClr val="folHlink"/>
                </a:solidFill>
                <a:latin typeface="+mn-lt"/>
                <a:ea typeface="ＭＳ Ｐゴシック" pitchFamily="29" charset="-128"/>
              </a:defRPr>
            </a:lvl9pPr>
          </a:lstStyle>
          <a:p>
            <a:pPr defTabSz="457200">
              <a:buClr>
                <a:srgbClr val="003366"/>
              </a:buClr>
              <a:buFont typeface="Wingdings 3" pitchFamily="18" charset="2"/>
              <a:buChar char=""/>
              <a:defRPr/>
            </a:pPr>
            <a:r>
              <a:rPr 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Same high performance SLB, but with address family translation</a:t>
            </a:r>
          </a:p>
          <a:p>
            <a:pPr defTabSz="457200">
              <a:buClr>
                <a:srgbClr val="003366"/>
              </a:buClr>
              <a:buFont typeface="Wingdings 3" pitchFamily="18" charset="2"/>
              <a:buChar char=""/>
              <a:defRPr/>
            </a:pPr>
            <a:r>
              <a:rPr 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Facilitates transition to IPv6</a:t>
            </a:r>
          </a:p>
          <a:p>
            <a:pPr lvl="1" defTabSz="457200">
              <a:buFont typeface="Wingdings 3" pitchFamily="18" charset="2"/>
              <a:buChar char=""/>
              <a:defRPr/>
            </a:pPr>
            <a:r>
              <a:rPr lang="en-US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Enterprises</a:t>
            </a:r>
          </a:p>
          <a:p>
            <a:pPr lvl="1" defTabSz="457200">
              <a:buFont typeface="Wingdings 3" pitchFamily="18" charset="2"/>
              <a:buChar char=""/>
              <a:defRPr/>
            </a:pPr>
            <a:r>
              <a:rPr lang="en-US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Content Providers</a:t>
            </a:r>
          </a:p>
          <a:p>
            <a:pPr defTabSz="457200">
              <a:buClr>
                <a:srgbClr val="003366"/>
              </a:buClr>
              <a:buFont typeface="Wingdings 3" pitchFamily="18" charset="2"/>
              <a:buChar char=""/>
              <a:defRPr/>
            </a:pPr>
            <a:r>
              <a:rPr 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Various modes</a:t>
            </a:r>
          </a:p>
          <a:p>
            <a:pPr lvl="1" defTabSz="457200">
              <a:buFont typeface="Wingdings 2" pitchFamily="18" charset="2"/>
              <a:buChar char=""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-128"/>
              </a:rPr>
              <a:t>IPv4 VIP -&gt; IPv6 Real Servers</a:t>
            </a:r>
          </a:p>
          <a:p>
            <a:pPr lvl="1" defTabSz="457200">
              <a:buFont typeface="Wingdings 2" pitchFamily="18" charset="2"/>
              <a:buChar char=""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-128"/>
              </a:rPr>
              <a:t>IPv6 VIP -&gt; IPv4 Real Servers</a:t>
            </a:r>
          </a:p>
          <a:p>
            <a:pPr lvl="1" defTabSz="457200">
              <a:buFont typeface="Wingdings 2" pitchFamily="18" charset="2"/>
              <a:buChar char=""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-128"/>
              </a:rPr>
              <a:t>IPv4 VIP -&gt; Combination of IPv4 and IPv6 Real Servers</a:t>
            </a:r>
          </a:p>
          <a:p>
            <a:pPr lvl="1" defTabSz="457200">
              <a:buFont typeface="Wingdings 2" pitchFamily="18" charset="2"/>
              <a:buChar char=""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-128"/>
              </a:rPr>
              <a:t>IPv6 VIP -&gt; Combination of IPv6 and IPv4 Real Servers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 idx="4294967295"/>
          </p:nvPr>
        </p:nvSpPr>
        <p:spPr>
          <a:xfrm>
            <a:off x="381000" y="-284163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Three Strategic Focus Areas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147" name="Content Placeholder 5" descr="PPT.pn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7787" r="-7787"/>
          <a:stretch>
            <a:fillRect/>
          </a:stretch>
        </p:blipFill>
        <p:spPr>
          <a:xfrm>
            <a:off x="0" y="1241425"/>
            <a:ext cx="9170988" cy="4778375"/>
          </a:xfrm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943350" y="2020888"/>
            <a:ext cx="28035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sz="1800" dirty="0"/>
              <a:t>LSN (Large Scale NAT)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sz="1800" dirty="0"/>
              <a:t>Dual-Stack Lite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sz="1800" dirty="0"/>
              <a:t>SLB-PT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sz="1800" dirty="0"/>
              <a:t>NAT64/DNS64</a:t>
            </a:r>
          </a:p>
          <a:p>
            <a:pPr eaLnBrk="1" hangingPunct="1"/>
            <a:endParaRPr lang="en-US" dirty="0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881063" y="3533775"/>
            <a:ext cx="31384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dirty="0"/>
              <a:t>Improve User Experience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/>
              <a:t>Reduce Infrastructure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/>
              <a:t>Increase Availability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423243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LargeScaleNAT_v2_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20" y="1163781"/>
            <a:ext cx="2301807" cy="1131743"/>
          </a:xfrm>
          <a:prstGeom prst="rect">
            <a:avLst/>
          </a:prstGeom>
        </p:spPr>
      </p:pic>
      <p:pic>
        <p:nvPicPr>
          <p:cNvPr id="41" name="Picture 40" descr="LargeScaleNAT_v2_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21" y="2812128"/>
            <a:ext cx="3130914" cy="1376696"/>
          </a:xfrm>
          <a:prstGeom prst="rect">
            <a:avLst/>
          </a:prstGeom>
        </p:spPr>
      </p:pic>
      <p:pic>
        <p:nvPicPr>
          <p:cNvPr id="35" name="Picture 34" descr="LargeScaleNAT_v2-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38" y="3352957"/>
            <a:ext cx="2102959" cy="1595858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SLB-PT – Topology</a:t>
            </a:r>
          </a:p>
        </p:txBody>
      </p:sp>
      <p:sp>
        <p:nvSpPr>
          <p:cNvPr id="20484" name="TextBox 31"/>
          <p:cNvSpPr txBox="1">
            <a:spLocks noChangeArrowheads="1"/>
          </p:cNvSpPr>
          <p:nvPr/>
        </p:nvSpPr>
        <p:spPr bwMode="auto">
          <a:xfrm>
            <a:off x="4171949" y="1517588"/>
            <a:ext cx="1312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</a:rPr>
              <a:t>IPv4 Content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</a:rPr>
              <a:t>(IPv4 Servers)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123021" y="3113512"/>
            <a:ext cx="2016212" cy="2199894"/>
            <a:chOff x="1665217" y="3509029"/>
            <a:chExt cx="2016671" cy="2199735"/>
          </a:xfrm>
        </p:grpSpPr>
        <p:cxnSp>
          <p:nvCxnSpPr>
            <p:cNvPr id="20512" name="Straight Connector 56"/>
            <p:cNvCxnSpPr>
              <a:cxnSpLocks noChangeShapeType="1"/>
            </p:cNvCxnSpPr>
            <p:nvPr/>
          </p:nvCxnSpPr>
          <p:spPr bwMode="auto">
            <a:xfrm rot="10800000" flipV="1">
              <a:off x="1665217" y="4116692"/>
              <a:ext cx="972890" cy="46757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20509" name="TextBox 27"/>
            <p:cNvSpPr txBox="1">
              <a:spLocks noChangeArrowheads="1"/>
            </p:cNvSpPr>
            <p:nvPr/>
          </p:nvSpPr>
          <p:spPr bwMode="auto">
            <a:xfrm>
              <a:off x="2618537" y="3509029"/>
              <a:ext cx="10633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+mn-ea"/>
                </a:rPr>
                <a:t>IPv4 Internet</a:t>
              </a:r>
            </a:p>
          </p:txBody>
        </p:sp>
        <p:sp>
          <p:nvSpPr>
            <p:cNvPr id="20511" name="TextBox 23"/>
            <p:cNvSpPr txBox="1">
              <a:spLocks noChangeArrowheads="1"/>
            </p:cNvSpPr>
            <p:nvPr/>
          </p:nvSpPr>
          <p:spPr bwMode="auto">
            <a:xfrm>
              <a:off x="2261338" y="5247223"/>
              <a:ext cx="714401" cy="46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+mn-ea"/>
                </a:rPr>
                <a:t>IPv4 Clients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061528" y="1979550"/>
            <a:ext cx="5224969" cy="3231960"/>
            <a:chOff x="2536952" y="3996872"/>
            <a:chExt cx="5225949" cy="3231434"/>
          </a:xfrm>
        </p:grpSpPr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735224" y="5840053"/>
              <a:ext cx="3027677" cy="1388253"/>
              <a:chOff x="5336092" y="3085222"/>
              <a:chExt cx="3027677" cy="1388253"/>
            </a:xfrm>
          </p:grpSpPr>
          <p:sp>
            <p:nvSpPr>
              <p:cNvPr id="20498" name="TextBox 27"/>
              <p:cNvSpPr txBox="1">
                <a:spLocks noChangeArrowheads="1"/>
              </p:cNvSpPr>
              <p:nvPr/>
            </p:nvSpPr>
            <p:spPr bwMode="auto">
              <a:xfrm>
                <a:off x="5336092" y="3085222"/>
                <a:ext cx="106335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C00000"/>
                    </a:solidFill>
                    <a:latin typeface="Arial"/>
                    <a:ea typeface="+mn-ea"/>
                  </a:rPr>
                  <a:t>IPv6 Internet</a:t>
                </a:r>
              </a:p>
            </p:txBody>
          </p:sp>
          <p:sp>
            <p:nvSpPr>
              <p:cNvPr id="20500" name="TextBox 25"/>
              <p:cNvSpPr txBox="1">
                <a:spLocks noChangeArrowheads="1"/>
              </p:cNvSpPr>
              <p:nvPr/>
            </p:nvSpPr>
            <p:spPr bwMode="auto">
              <a:xfrm>
                <a:off x="7649125" y="4011850"/>
                <a:ext cx="714644" cy="46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/>
                    <a:ea typeface="+mn-ea"/>
                  </a:rPr>
                  <a:t>IPv6 Clients</a:t>
                </a:r>
              </a:p>
            </p:txBody>
          </p:sp>
        </p:grpSp>
        <p:sp>
          <p:nvSpPr>
            <p:cNvPr id="20494" name="TextBox 101"/>
            <p:cNvSpPr txBox="1">
              <a:spLocks noChangeArrowheads="1"/>
            </p:cNvSpPr>
            <p:nvPr/>
          </p:nvSpPr>
          <p:spPr bwMode="auto">
            <a:xfrm>
              <a:off x="4960691" y="4598481"/>
              <a:ext cx="1169489" cy="461665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Arial"/>
                  <a:ea typeface="+mn-ea"/>
                </a:rPr>
                <a:t>AX SLB-PT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Arial"/>
                  <a:ea typeface="+mn-ea"/>
                </a:rPr>
                <a:t>IPv6 VIP</a:t>
              </a:r>
            </a:p>
          </p:txBody>
        </p:sp>
        <p:cxnSp>
          <p:nvCxnSpPr>
            <p:cNvPr id="20496" name="Straight Connector 56"/>
            <p:cNvCxnSpPr>
              <a:cxnSpLocks noChangeShapeType="1"/>
            </p:cNvCxnSpPr>
            <p:nvPr/>
          </p:nvCxnSpPr>
          <p:spPr bwMode="auto">
            <a:xfrm flipV="1">
              <a:off x="5617244" y="5924921"/>
              <a:ext cx="1431014" cy="14596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59" name="Straight Connector 56"/>
            <p:cNvCxnSpPr>
              <a:cxnSpLocks noChangeShapeType="1"/>
            </p:cNvCxnSpPr>
            <p:nvPr/>
          </p:nvCxnSpPr>
          <p:spPr bwMode="auto">
            <a:xfrm rot="5400000">
              <a:off x="3718913" y="4297676"/>
              <a:ext cx="601608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61" name="Straight Connector 56"/>
            <p:cNvCxnSpPr>
              <a:cxnSpLocks noChangeShapeType="1"/>
            </p:cNvCxnSpPr>
            <p:nvPr/>
          </p:nvCxnSpPr>
          <p:spPr bwMode="auto">
            <a:xfrm flipV="1">
              <a:off x="2536952" y="4829314"/>
              <a:ext cx="1192631" cy="51675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62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4497057" y="5274622"/>
              <a:ext cx="532146" cy="39512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</p:grpSp>
      <p:pic>
        <p:nvPicPr>
          <p:cNvPr id="37" name="Picture 36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2338" y="2989174"/>
            <a:ext cx="1524000" cy="1524000"/>
          </a:xfrm>
          <a:prstGeom prst="rect">
            <a:avLst/>
          </a:prstGeom>
          <a:noFill/>
        </p:spPr>
      </p:pic>
      <p:pic>
        <p:nvPicPr>
          <p:cNvPr id="39" name="Picture 38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6913" y="3403491"/>
            <a:ext cx="1524000" cy="1524000"/>
          </a:xfrm>
          <a:prstGeom prst="rect">
            <a:avLst/>
          </a:prstGeom>
          <a:noFill/>
        </p:spPr>
      </p:pic>
      <p:pic>
        <p:nvPicPr>
          <p:cNvPr id="42" name="Picture 41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021" y="3823031"/>
            <a:ext cx="1524000" cy="1524000"/>
          </a:xfrm>
          <a:prstGeom prst="rect">
            <a:avLst/>
          </a:prstGeom>
          <a:noFill/>
        </p:spPr>
      </p:pic>
      <p:pic>
        <p:nvPicPr>
          <p:cNvPr id="44" name="Picture 43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022" y="4165491"/>
            <a:ext cx="1524000" cy="1524000"/>
          </a:xfrm>
          <a:prstGeom prst="rect">
            <a:avLst/>
          </a:prstGeom>
          <a:noFill/>
        </p:spPr>
      </p:pic>
      <p:pic>
        <p:nvPicPr>
          <p:cNvPr id="56" name="Picture 55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7585" y="2350388"/>
            <a:ext cx="1517228" cy="12000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argeScaleNAT_v2-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45" y="3616190"/>
            <a:ext cx="2102959" cy="1595858"/>
          </a:xfrm>
          <a:prstGeom prst="rect">
            <a:avLst/>
          </a:prstGeom>
        </p:spPr>
      </p:pic>
      <p:pic>
        <p:nvPicPr>
          <p:cNvPr id="28" name="Picture 27" descr="LargeScaleNAT_v2_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474" y="3835352"/>
            <a:ext cx="3130914" cy="1376696"/>
          </a:xfrm>
          <a:prstGeom prst="rect">
            <a:avLst/>
          </a:prstGeom>
        </p:spPr>
      </p:pic>
      <p:pic>
        <p:nvPicPr>
          <p:cNvPr id="27" name="Picture 26" descr="LargeScaleNAT_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07" y="1344339"/>
            <a:ext cx="2432356" cy="848272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/>
        </p:nvSpPr>
        <p:spPr bwMode="gray">
          <a:xfrm>
            <a:off x="458788" y="174625"/>
            <a:ext cx="729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3366"/>
                </a:solidFill>
                <a:latin typeface="Arial"/>
                <a:ea typeface="+mn-ea"/>
              </a:rPr>
              <a:t>SLB-PT – Full Topology</a:t>
            </a:r>
          </a:p>
        </p:txBody>
      </p:sp>
      <p:sp>
        <p:nvSpPr>
          <p:cNvPr id="21508" name="TextBox 31"/>
          <p:cNvSpPr txBox="1">
            <a:spLocks noChangeArrowheads="1"/>
          </p:cNvSpPr>
          <p:nvPr/>
        </p:nvSpPr>
        <p:spPr bwMode="auto">
          <a:xfrm>
            <a:off x="3908425" y="1584622"/>
            <a:ext cx="1314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+mn-ea"/>
              </a:rPr>
              <a:t>IPv4 and IPv6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</a:rPr>
              <a:t>Servers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58305" y="3438525"/>
            <a:ext cx="1844956" cy="2470150"/>
            <a:chOff x="1981282" y="2301867"/>
            <a:chExt cx="1845727" cy="2470378"/>
          </a:xfrm>
        </p:grpSpPr>
        <p:cxnSp>
          <p:nvCxnSpPr>
            <p:cNvPr id="21525" name="Straight Connector 20"/>
            <p:cNvCxnSpPr>
              <a:cxnSpLocks noChangeShapeType="1"/>
              <a:stCxn id="21517" idx="2"/>
            </p:cNvCxnSpPr>
            <p:nvPr/>
          </p:nvCxnSpPr>
          <p:spPr bwMode="auto">
            <a:xfrm flipH="1">
              <a:off x="3184587" y="2301867"/>
              <a:ext cx="642422" cy="59875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21527" name="TextBox 27"/>
            <p:cNvSpPr txBox="1">
              <a:spLocks noChangeArrowheads="1"/>
            </p:cNvSpPr>
            <p:nvPr/>
          </p:nvSpPr>
          <p:spPr bwMode="auto">
            <a:xfrm>
              <a:off x="2695682" y="3046550"/>
              <a:ext cx="10633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+mn-ea"/>
                </a:rPr>
                <a:t>IPv4 Internet</a:t>
              </a:r>
            </a:p>
          </p:txBody>
        </p:sp>
        <p:sp>
          <p:nvSpPr>
            <p:cNvPr id="21529" name="TextBox 23"/>
            <p:cNvSpPr txBox="1">
              <a:spLocks noChangeArrowheads="1"/>
            </p:cNvSpPr>
            <p:nvPr/>
          </p:nvSpPr>
          <p:spPr bwMode="auto">
            <a:xfrm>
              <a:off x="1981282" y="4310704"/>
              <a:ext cx="714400" cy="46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+mn-ea"/>
                </a:rPr>
                <a:t>IPv4 Clients</a:t>
              </a:r>
            </a:p>
          </p:txBody>
        </p:sp>
        <p:cxnSp>
          <p:nvCxnSpPr>
            <p:cNvPr id="21530" name="Straight Connector 25"/>
            <p:cNvCxnSpPr>
              <a:cxnSpLocks noChangeShapeType="1"/>
            </p:cNvCxnSpPr>
            <p:nvPr/>
          </p:nvCxnSpPr>
          <p:spPr bwMode="auto">
            <a:xfrm rot="5400000">
              <a:off x="2435933" y="3912863"/>
              <a:ext cx="406978" cy="38870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70471" y="4183032"/>
            <a:ext cx="1842859" cy="1490710"/>
            <a:chOff x="5266812" y="2521356"/>
            <a:chExt cx="1843912" cy="1490495"/>
          </a:xfrm>
        </p:grpSpPr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5266812" y="2521356"/>
              <a:ext cx="10633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C00000"/>
                  </a:solidFill>
                  <a:latin typeface="Arial"/>
                  <a:ea typeface="+mn-ea"/>
                </a:rPr>
                <a:t>IPv6 Internet</a:t>
              </a:r>
            </a:p>
          </p:txBody>
        </p:sp>
        <p:sp>
          <p:nvSpPr>
            <p:cNvPr id="21523" name="TextBox 25"/>
            <p:cNvSpPr txBox="1">
              <a:spLocks noChangeArrowheads="1"/>
            </p:cNvSpPr>
            <p:nvPr/>
          </p:nvSpPr>
          <p:spPr bwMode="auto">
            <a:xfrm>
              <a:off x="6396080" y="3550226"/>
              <a:ext cx="714644" cy="46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+mn-ea"/>
                </a:rPr>
                <a:t>IPv6 Clients</a:t>
              </a:r>
            </a:p>
          </p:txBody>
        </p:sp>
        <p:cxnSp>
          <p:nvCxnSpPr>
            <p:cNvPr id="21524" name="Straight Connector 19"/>
            <p:cNvCxnSpPr>
              <a:cxnSpLocks noChangeShapeType="1"/>
            </p:cNvCxnSpPr>
            <p:nvPr/>
          </p:nvCxnSpPr>
          <p:spPr bwMode="auto">
            <a:xfrm>
              <a:off x="6194928" y="3227299"/>
              <a:ext cx="394448" cy="322927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</p:cxnSp>
      </p:grpSp>
      <p:sp>
        <p:nvSpPr>
          <p:cNvPr id="21511" name="TextBox 101"/>
          <p:cNvSpPr txBox="1">
            <a:spLocks noChangeArrowheads="1"/>
          </p:cNvSpPr>
          <p:nvPr/>
        </p:nvSpPr>
        <p:spPr bwMode="auto">
          <a:xfrm>
            <a:off x="5335740" y="2962708"/>
            <a:ext cx="1169988" cy="46196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Arial"/>
                <a:ea typeface="+mn-ea"/>
              </a:rPr>
              <a:t>AX SLB-PT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latin typeface="Arial"/>
                <a:ea typeface="+mn-ea"/>
              </a:rPr>
              <a:t>IPv6 VIP</a:t>
            </a:r>
          </a:p>
        </p:txBody>
      </p:sp>
      <p:cxnSp>
        <p:nvCxnSpPr>
          <p:cNvPr id="21513" name="Straight Connector 8"/>
          <p:cNvCxnSpPr>
            <a:cxnSpLocks noChangeShapeType="1"/>
          </p:cNvCxnSpPr>
          <p:nvPr/>
        </p:nvCxnSpPr>
        <p:spPr bwMode="auto">
          <a:xfrm>
            <a:off x="5770563" y="3438525"/>
            <a:ext cx="588962" cy="5318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21515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4123532" y="2131219"/>
            <a:ext cx="585787" cy="415925"/>
          </a:xfrm>
          <a:prstGeom prst="straightConnector1">
            <a:avLst/>
          </a:prstGeom>
          <a:noFill/>
          <a:ln w="15875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656931" y="2269332"/>
            <a:ext cx="585787" cy="139700"/>
          </a:xfrm>
          <a:prstGeom prst="straightConnector1">
            <a:avLst/>
          </a:prstGeom>
          <a:noFill/>
          <a:ln w="15875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21517" name="TextBox 101"/>
          <p:cNvSpPr txBox="1">
            <a:spLocks noChangeArrowheads="1"/>
          </p:cNvSpPr>
          <p:nvPr/>
        </p:nvSpPr>
        <p:spPr bwMode="auto">
          <a:xfrm>
            <a:off x="3118563" y="2976563"/>
            <a:ext cx="1169987" cy="46196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/>
                <a:ea typeface="+mn-ea"/>
              </a:rPr>
              <a:t>AX SLB-PT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/>
                <a:ea typeface="+mn-ea"/>
              </a:rPr>
              <a:t>IPv4 VIP</a:t>
            </a:r>
          </a:p>
        </p:txBody>
      </p:sp>
      <p:pic>
        <p:nvPicPr>
          <p:cNvPr id="30" name="Picture 29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8" y="4685177"/>
            <a:ext cx="1524000" cy="1524000"/>
          </a:xfrm>
          <a:prstGeom prst="rect">
            <a:avLst/>
          </a:prstGeom>
          <a:noFill/>
        </p:spPr>
      </p:pic>
      <p:pic>
        <p:nvPicPr>
          <p:cNvPr id="31" name="Picture 30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837577"/>
            <a:ext cx="1524000" cy="1524000"/>
          </a:xfrm>
          <a:prstGeom prst="rect">
            <a:avLst/>
          </a:prstGeom>
          <a:noFill/>
        </p:spPr>
      </p:pic>
      <p:pic>
        <p:nvPicPr>
          <p:cNvPr id="32" name="Picture 31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1004" y="4183139"/>
            <a:ext cx="1524000" cy="1524000"/>
          </a:xfrm>
          <a:prstGeom prst="rect">
            <a:avLst/>
          </a:prstGeom>
          <a:noFill/>
        </p:spPr>
      </p:pic>
      <p:pic>
        <p:nvPicPr>
          <p:cNvPr id="33" name="Picture 32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1004" y="4450048"/>
            <a:ext cx="1524000" cy="1524000"/>
          </a:xfrm>
          <a:prstGeom prst="rect">
            <a:avLst/>
          </a:prstGeom>
          <a:noFill/>
        </p:spPr>
      </p:pic>
      <p:pic>
        <p:nvPicPr>
          <p:cNvPr id="34" name="Picture 33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7585" y="2350388"/>
            <a:ext cx="1517228" cy="12000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560388" y="3222625"/>
            <a:ext cx="7986712" cy="8048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LSN / CGN</a:t>
            </a:r>
          </a:p>
        </p:txBody>
      </p:sp>
      <p:sp>
        <p:nvSpPr>
          <p:cNvPr id="4608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38138" y="219075"/>
            <a:ext cx="7299325" cy="6413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Large Scale NAT (LSN/CGN)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9588" y="1133475"/>
            <a:ext cx="8415337" cy="438467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Solutions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1" u="sng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IPv6</a:t>
            </a: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= Long term solution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Adoption underway but still a long way to go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IPv4-only nodes and content will still be around</a:t>
            </a:r>
            <a:b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endParaRPr lang="en-US" sz="20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1" u="sng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Large Scale NAT </a:t>
            </a: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= Proposed (Interim) Solution</a:t>
            </a:r>
            <a:endParaRPr lang="en-US" b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Also known as Carrier-Grade NAT</a:t>
            </a:r>
          </a:p>
          <a:p>
            <a:pPr lvl="2"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What is Large Scale NAT ?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Sharing of “Public” IPv4 addresses among multiple customers</a:t>
            </a:r>
          </a:p>
          <a:p>
            <a:pPr lvl="1">
              <a:buNone/>
              <a:defRPr/>
            </a:pP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esaram\My Documents\A10\Training\wireless_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494" y="4616124"/>
            <a:ext cx="1093383" cy="1093383"/>
          </a:xfrm>
          <a:prstGeom prst="rect">
            <a:avLst/>
          </a:prstGeom>
          <a:noFill/>
        </p:spPr>
      </p:pic>
      <p:pic>
        <p:nvPicPr>
          <p:cNvPr id="8" name="Picture 2" descr="C:\Documents and Settings\adesaram\My Documents\A10\Training\wireless_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8826" y="4671544"/>
            <a:ext cx="1093383" cy="1093383"/>
          </a:xfrm>
          <a:prstGeom prst="rect">
            <a:avLst/>
          </a:prstGeom>
          <a:noFill/>
        </p:spPr>
      </p:pic>
      <p:pic>
        <p:nvPicPr>
          <p:cNvPr id="17" name="Picture 16" descr="LargeScaleNAT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35" y="5461142"/>
            <a:ext cx="5975925" cy="85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NAT Topology (NAT444)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063769"/>
            <a:ext cx="8415337" cy="583911"/>
          </a:xfrm>
        </p:spPr>
        <p:txBody>
          <a:bodyPr/>
          <a:lstStyle/>
          <a:p>
            <a:r>
              <a:rPr lang="en-US" dirty="0" smtClean="0"/>
              <a:t>Two Layer of NAT</a:t>
            </a:r>
          </a:p>
          <a:p>
            <a:pPr lvl="1"/>
            <a:r>
              <a:rPr lang="en-US" dirty="0" smtClean="0"/>
              <a:t>Customer Premise Equipment NAT (Proprietary NAT) </a:t>
            </a:r>
          </a:p>
          <a:p>
            <a:pPr lvl="1"/>
            <a:r>
              <a:rPr lang="en-US" dirty="0" smtClean="0"/>
              <a:t>Service Provider NAT (LSN)</a:t>
            </a:r>
            <a:endParaRPr lang="en-US" dirty="0"/>
          </a:p>
        </p:txBody>
      </p:sp>
      <p:pic>
        <p:nvPicPr>
          <p:cNvPr id="4" name="Picture 3" descr="LargeScaleNAT_v2-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339" y="2241358"/>
            <a:ext cx="4633783" cy="1509477"/>
          </a:xfrm>
          <a:prstGeom prst="rect">
            <a:avLst/>
          </a:prstGeom>
        </p:spPr>
      </p:pic>
      <p:pic>
        <p:nvPicPr>
          <p:cNvPr id="6" name="Picture 5" descr="LargeScaleNAT_v2_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35" y="3573475"/>
            <a:ext cx="5700580" cy="1589341"/>
          </a:xfrm>
          <a:prstGeom prst="rect">
            <a:avLst/>
          </a:prstGeom>
        </p:spPr>
      </p:pic>
      <p:pic>
        <p:nvPicPr>
          <p:cNvPr id="5" name="Picture 4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373" y="3278555"/>
            <a:ext cx="1197147" cy="9966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25494" y="3381503"/>
            <a:ext cx="306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Large Scale NAT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9373" y="5563701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Consumer Private IPv4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0" name="Picture 2" descr="C:\Documents and Settings\adesaram\My Documents\A10\Training\wireless_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232" y="4590266"/>
            <a:ext cx="1093383" cy="1093383"/>
          </a:xfrm>
          <a:prstGeom prst="rect">
            <a:avLst/>
          </a:prstGeom>
          <a:noFill/>
        </p:spPr>
      </p:pic>
      <p:pic>
        <p:nvPicPr>
          <p:cNvPr id="1026" name="Picture 2" descr="C:\Documents and Settings\adesaram\My Documents\A10\Training\wireless_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044" y="4590266"/>
            <a:ext cx="1093383" cy="10933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93756" y="2643139"/>
            <a:ext cx="306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Public IPv4 Internet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3756" y="4220934"/>
            <a:ext cx="306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Provider Private IPv4 Network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0615" y="5130923"/>
            <a:ext cx="119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CPE NAT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477" y="5098657"/>
            <a:ext cx="119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CPE NAT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NAT Topology (NAT44)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063769"/>
            <a:ext cx="8415337" cy="583911"/>
          </a:xfrm>
        </p:spPr>
        <p:txBody>
          <a:bodyPr/>
          <a:lstStyle/>
          <a:p>
            <a:r>
              <a:rPr lang="en-US" dirty="0" smtClean="0"/>
              <a:t>Single Layer of NAT</a:t>
            </a:r>
          </a:p>
          <a:p>
            <a:pPr lvl="1"/>
            <a:r>
              <a:rPr lang="en-US" dirty="0" smtClean="0"/>
              <a:t>Provider assigned end devices</a:t>
            </a:r>
          </a:p>
          <a:p>
            <a:pPr lvl="1"/>
            <a:r>
              <a:rPr lang="en-US" dirty="0" smtClean="0"/>
              <a:t>Ideal for mobile handsets</a:t>
            </a:r>
          </a:p>
        </p:txBody>
      </p:sp>
      <p:pic>
        <p:nvPicPr>
          <p:cNvPr id="4" name="Picture 3" descr="LargeScaleNAT_v2-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39" y="2241358"/>
            <a:ext cx="4633783" cy="1509477"/>
          </a:xfrm>
          <a:prstGeom prst="rect">
            <a:avLst/>
          </a:prstGeom>
        </p:spPr>
      </p:pic>
      <p:pic>
        <p:nvPicPr>
          <p:cNvPr id="6" name="Picture 5" descr="LargeScaleNAT_v2_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35" y="3573475"/>
            <a:ext cx="5700580" cy="1589341"/>
          </a:xfrm>
          <a:prstGeom prst="rect">
            <a:avLst/>
          </a:prstGeom>
        </p:spPr>
      </p:pic>
      <p:pic>
        <p:nvPicPr>
          <p:cNvPr id="5" name="Picture 4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373" y="3278555"/>
            <a:ext cx="1197147" cy="9966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25494" y="3381503"/>
            <a:ext cx="306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Large Scale NAT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3756" y="2643139"/>
            <a:ext cx="306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Public IPv4 Internet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3756" y="4220934"/>
            <a:ext cx="306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+mn-ea"/>
              </a:rPr>
              <a:t>Provider Private IPv4 Network</a:t>
            </a:r>
            <a:endParaRPr lang="en-US" sz="1800" b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0" name="Picture 19" descr="C:\Documents and Settings\adesaram\My Documents\A10\Training\cell_phon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270" y="4543691"/>
            <a:ext cx="1238250" cy="1238250"/>
          </a:xfrm>
          <a:prstGeom prst="rect">
            <a:avLst/>
          </a:prstGeom>
          <a:noFill/>
        </p:spPr>
      </p:pic>
      <p:pic>
        <p:nvPicPr>
          <p:cNvPr id="21" name="Picture 20" descr="C:\Documents and Settings\adesaram\My Documents\A10\Training\cell_phon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2365" y="4543691"/>
            <a:ext cx="1238250" cy="1238250"/>
          </a:xfrm>
          <a:prstGeom prst="rect">
            <a:avLst/>
          </a:prstGeom>
          <a:noFill/>
        </p:spPr>
      </p:pic>
      <p:pic>
        <p:nvPicPr>
          <p:cNvPr id="22" name="Picture 21" descr="C:\Documents and Settings\adesaram\My Documents\A10\Training\cell_phone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6369" y="4867265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Traditional NAT issues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09588" y="1128713"/>
            <a:ext cx="8415337" cy="4767262"/>
          </a:xfrm>
        </p:spPr>
        <p:txBody>
          <a:bodyPr/>
          <a:lstStyle/>
          <a:p>
            <a:pPr lvl="2"/>
            <a:endParaRPr lang="en-US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Needs ALG’s in some cases for applications which embed information in the packet (</a:t>
            </a:r>
            <a:r>
              <a:rPr lang="en-US" dirty="0" err="1" smtClean="0">
                <a:ea typeface="ＭＳ Ｐゴシック" pitchFamily="34" charset="-128"/>
              </a:rPr>
              <a:t>e.g</a:t>
            </a:r>
            <a:r>
              <a:rPr lang="en-US" dirty="0" smtClean="0">
                <a:ea typeface="ＭＳ Ｐゴシック" pitchFamily="34" charset="-128"/>
              </a:rPr>
              <a:t> DNS, FTP, SIP, MMS, RTSP, etc)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Encryption can hide information required for correct Nat operation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All forward and reverse traffic needs go through the same device.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Logging of translations for auditing purposes.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Needs to be well thought out to cope with traffic volumes</a:t>
            </a:r>
          </a:p>
          <a:p>
            <a:pPr lvl="3"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Solution: Large Scale NAT (LSN/CGN)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9588" y="1128713"/>
            <a:ext cx="8415337" cy="47672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Requirements for an ISP NAT device ?</a:t>
            </a:r>
          </a:p>
          <a:p>
            <a:pPr lvl="1">
              <a:defRPr/>
            </a:pP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Highly transparent</a:t>
            </a:r>
          </a:p>
          <a:p>
            <a:pPr lvl="2">
              <a:defRPr/>
            </a:pPr>
            <a:r>
              <a:rPr lang="en-US" sz="2000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so that existing user applications continue to work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Minimal to no impact on customers</a:t>
            </a:r>
            <a:r>
              <a:rPr lang="en-US" sz="2000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Well defined NAT behavior</a:t>
            </a:r>
          </a:p>
          <a:p>
            <a:pPr lvl="2">
              <a:defRPr/>
            </a:pPr>
            <a:r>
              <a:rPr lang="en-US" sz="2000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so that new user applications can easily be developed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Consistent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Deterministic</a:t>
            </a:r>
          </a:p>
          <a:p>
            <a:pPr lvl="1">
              <a:defRPr/>
            </a:pP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Fairness in resource sharing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User guarantees and protection</a:t>
            </a:r>
          </a:p>
          <a:p>
            <a:pPr lvl="1">
              <a:defRPr/>
            </a:pPr>
            <a:r>
              <a:rPr lang="en-US" sz="2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Works for both client-server (traditional) and client-client (P2P) applications</a:t>
            </a:r>
          </a:p>
          <a:p>
            <a:pPr lvl="2">
              <a:defRPr/>
            </a:pPr>
            <a:endParaRPr lang="en-US" sz="1000" dirty="0" smtClean="0"/>
          </a:p>
          <a:p>
            <a:pPr lvl="3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Large Scale NAT (LSN/CGN)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9588" y="1128713"/>
            <a:ext cx="8415337" cy="52292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Based on the following IETF RFCs and Drafts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BEHAVE-TCP (RFC 5382)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BEHAVE-UDP (RFC 4787)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BEHAVE-ICMP (draft-ietf-behave-nat-icmp-09)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CGN (draft-nishitani-cgn-00)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LSN Advanced NAT Features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Sticky Internal IP to External IP mapping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Full Cone NAT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Hair-pinning support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Fairness in sharing the resources – User Quotas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Tolerance for various kinds of traffic patterns and protocol behavior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As a requirement for Carriers, LSN is the NAT engine embedded in all the IPv6 transition protocols</a:t>
            </a:r>
          </a:p>
          <a:p>
            <a:pPr lvl="3">
              <a:buFont typeface="Wingdings 2" pitchFamily="18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LSN features – AX LSN scalability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9588" y="1397000"/>
          <a:ext cx="8447087" cy="3535680"/>
        </p:xfrm>
        <a:graphic>
          <a:graphicData uri="http://schemas.openxmlformats.org/drawingml/2006/table">
            <a:tbl>
              <a:tblPr/>
              <a:tblGrid>
                <a:gridCol w="1257300"/>
                <a:gridCol w="1787525"/>
                <a:gridCol w="1870075"/>
                <a:gridCol w="1682750"/>
                <a:gridCol w="1849437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# LSN sessions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# New LSN sessions/sec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LSN pool IPs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LSN Throughput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AX5200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128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1.5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(default 2k)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AX5100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128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(default 2k)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AX3000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64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175 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(default 500)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22Gbps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AX2600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145 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(default 500)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18Gbps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AX2500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125 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(default 500)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</a:tbl>
          </a:graphicData>
        </a:graphic>
      </p:graphicFrame>
      <p:sp>
        <p:nvSpPr>
          <p:cNvPr id="47151" name="Content Placeholder 2"/>
          <p:cNvSpPr>
            <a:spLocks noGrp="1"/>
          </p:cNvSpPr>
          <p:nvPr>
            <p:ph idx="1"/>
          </p:nvPr>
        </p:nvSpPr>
        <p:spPr>
          <a:xfrm>
            <a:off x="0" y="5091113"/>
            <a:ext cx="7875588" cy="1485900"/>
          </a:xfrm>
        </p:spPr>
        <p:txBody>
          <a:bodyPr/>
          <a:lstStyle/>
          <a:p>
            <a:pPr lvl="1"/>
            <a:r>
              <a:rPr lang="en-US" sz="1800" smtClean="0">
                <a:ea typeface="ＭＳ Ｐゴシック" pitchFamily="34" charset="-128"/>
              </a:rPr>
              <a:t>LSN pools/groups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All AX platforms:	500 LSN pools (list of public IP@)</a:t>
            </a:r>
          </a:p>
          <a:p>
            <a:pPr lvl="3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		200 LSN groups (group of individual LSN pools)</a:t>
            </a:r>
          </a:p>
          <a:p>
            <a:pPr lvl="4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	Each LSN group can have up to 25 individual pools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AX5200_Front_refle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3860800"/>
            <a:ext cx="81407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3"/>
          <p:cNvSpPr txBox="1">
            <a:spLocks/>
          </p:cNvSpPr>
          <p:nvPr/>
        </p:nvSpPr>
        <p:spPr bwMode="gray">
          <a:xfrm>
            <a:off x="509588" y="219075"/>
            <a:ext cx="729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2"/>
                </a:solidFill>
              </a:rPr>
              <a:t>Single Solution, Differentiated Value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36713"/>
            <a:ext cx="28162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6016625" y="1743075"/>
            <a:ext cx="2511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Arial Black" pitchFamily="34" charset="0"/>
              </a:rPr>
              <a:t>Cloud Computing &amp; Virtualization</a:t>
            </a:r>
          </a:p>
        </p:txBody>
      </p:sp>
      <p:pic>
        <p:nvPicPr>
          <p:cNvPr id="71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652588"/>
            <a:ext cx="27543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259975" y="1864133"/>
            <a:ext cx="2592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  <a:cs typeface="Arial Black"/>
              </a:rPr>
              <a:t>IPv6 </a:t>
            </a:r>
            <a:r>
              <a:rPr lang="en-US" sz="2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  <a:cs typeface="Arial Black"/>
              </a:rPr>
              <a:t>Transition</a:t>
            </a:r>
            <a:endParaRPr lang="en-US" sz="20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  <a:cs typeface="Arial Black"/>
            </a:endParaRP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352800" y="2438400"/>
            <a:ext cx="251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LSN (Large Scale NAT)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Dual-Stack </a:t>
            </a:r>
            <a:r>
              <a:rPr lang="en-US" sz="1600" dirty="0" err="1"/>
              <a:t>Lite</a:t>
            </a:r>
            <a:endParaRPr lang="en-US" sz="1600" dirty="0"/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SLB-PT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NAT64/DNS64</a:t>
            </a:r>
          </a:p>
          <a:p>
            <a:pPr algn="ctr" eaLnBrk="1" hangingPunct="1"/>
            <a:endParaRPr lang="en-US" sz="1600" dirty="0"/>
          </a:p>
        </p:txBody>
      </p:sp>
      <p:pic>
        <p:nvPicPr>
          <p:cNvPr id="717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6713"/>
            <a:ext cx="275431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07436" y="1795550"/>
            <a:ext cx="2451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  <a:cs typeface="Arial Black"/>
              </a:rPr>
              <a:t>Application Delivery</a:t>
            </a:r>
          </a:p>
        </p:txBody>
      </p:sp>
      <p:sp>
        <p:nvSpPr>
          <p:cNvPr id="7179" name="TextBox 6"/>
          <p:cNvSpPr txBox="1">
            <a:spLocks noChangeArrowheads="1"/>
          </p:cNvSpPr>
          <p:nvPr/>
        </p:nvSpPr>
        <p:spPr bwMode="auto">
          <a:xfrm>
            <a:off x="6124575" y="2438393"/>
            <a:ext cx="2344738" cy="152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L2/L3 Virtualization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Soft-AX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AX-V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Virtual Chassis</a:t>
            </a:r>
          </a:p>
        </p:txBody>
      </p:sp>
      <p:sp>
        <p:nvSpPr>
          <p:cNvPr id="7180" name="TextBox 6"/>
          <p:cNvSpPr txBox="1">
            <a:spLocks noChangeArrowheads="1"/>
          </p:cNvSpPr>
          <p:nvPr/>
        </p:nvSpPr>
        <p:spPr bwMode="auto">
          <a:xfrm>
            <a:off x="685800" y="2473325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Improve User Experience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Reduce Infrastructure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dirty="0"/>
              <a:t>Increase Availability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96246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Large Scale NAT (LSN/CGN)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14325" y="1042988"/>
            <a:ext cx="8601075" cy="55006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Advantage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Helps ISPs continue growing their business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by temporarily alleviating the IPv4 address shortage issue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Disadvantages/Considerations –</a:t>
            </a:r>
            <a:r>
              <a:rPr lang="en-US" sz="2400" dirty="0" smtClean="0"/>
              <a:t>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Double NAT – Two layers of NAT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NAT in the ISP network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NAT in the customer premises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Addressing issues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Private address conflict on NAT in customer premise</a:t>
            </a:r>
          </a:p>
          <a:p>
            <a:pPr lvl="3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Subnets on ISP and customer side need to be different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Limited number of RFC 1918 addresses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Does not provide a transition path to IPv6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Proposed Alternative: Dual-Stack </a:t>
            </a:r>
            <a:r>
              <a:rPr lang="en-US" sz="2400" dirty="0" err="1" smtClean="0">
                <a:solidFill>
                  <a:srgbClr val="00B050"/>
                </a:solidFill>
              </a:rPr>
              <a:t>Lite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DSLite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lvl="1">
              <a:buFont typeface="Symbol" pitchFamily="18" charset="2"/>
              <a:buChar char="Þ"/>
              <a:defRPr/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560388" y="3222625"/>
            <a:ext cx="7986712" cy="8048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DS-</a:t>
            </a:r>
            <a:r>
              <a:rPr lang="en-US" sz="4400" dirty="0" err="1" smtClean="0">
                <a:ea typeface="ＭＳ Ｐゴシック" pitchFamily="34" charset="-128"/>
              </a:rPr>
              <a:t>Lite</a:t>
            </a: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4608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But LSN alone is just a solution to wait, </a:t>
            </a:r>
            <a:br>
              <a:rPr lang="en-US" sz="2000" dirty="0" smtClean="0"/>
            </a:br>
            <a:r>
              <a:rPr lang="en-US" sz="2000" dirty="0" smtClean="0"/>
              <a:t>not a real transition step</a:t>
            </a:r>
          </a:p>
        </p:txBody>
      </p:sp>
      <p:pic>
        <p:nvPicPr>
          <p:cNvPr id="66563" name="Picture 10" descr="LargeScaleNAT_AX520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150" y="1454150"/>
            <a:ext cx="594201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11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7963" y="1454150"/>
            <a:ext cx="59420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184150" y="1231900"/>
            <a:ext cx="212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Two separate options/networks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Dual-Stack Lite (DSLite)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14325" y="1042988"/>
            <a:ext cx="8601075" cy="55006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IETF Draft - draft-ietf-softwire-dual-stack-lite-02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Leverages LSN to scale IPv4 addresses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But provides a strong IPv6 transition path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Alleviates the addressing issues with native LSN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Single NAT device (only in the ISP domain)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Enables incremental IPv6 deployment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Simplifies management of the service provider network by having only one layer of NAT and more IPv6-only equipment in the network</a:t>
            </a:r>
          </a:p>
          <a:p>
            <a:pPr>
              <a:buFont typeface="Wingdings 3" pitchFamily="18" charset="2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Dual-Stack Lite (DSLite) – Core Concepts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14325" y="1042988"/>
            <a:ext cx="8601075" cy="55006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Large Scale NAT (LSN)</a:t>
            </a:r>
            <a:r>
              <a:rPr lang="en-US" b="0" dirty="0" smtClean="0">
                <a:solidFill>
                  <a:srgbClr val="00B050"/>
                </a:solidFill>
              </a:rPr>
              <a:t> </a:t>
            </a: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device to handle IPv4 address scaling in the provider network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ISP network is IPv6-only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ISP only assigns </a:t>
            </a:r>
            <a:r>
              <a:rPr lang="en-US" dirty="0" smtClean="0">
                <a:solidFill>
                  <a:srgbClr val="00B050"/>
                </a:solidFill>
              </a:rPr>
              <a:t>IPv6 addresses to Customer Premises Equipment (CPE)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access routers 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Transparent to the end customers (they can continue to use IPv4)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Communication between the CPE and CGN is over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IPv4-in-IPv6 packets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Provides service to increased number of users without having to deploy multiple levels of NAT 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Supports both native IPv6 and traditional IPv4 concurrently</a:t>
            </a:r>
          </a:p>
          <a:p>
            <a:pPr>
              <a:buFont typeface="Wingdings 3" pitchFamily="18" charset="2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509588" y="219075"/>
            <a:ext cx="7810500" cy="6413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DS-</a:t>
            </a:r>
            <a:r>
              <a:rPr lang="en-US" sz="2000" dirty="0" err="1" smtClean="0"/>
              <a:t>Lite</a:t>
            </a:r>
            <a:r>
              <a:rPr lang="en-US" sz="2000" dirty="0" smtClean="0"/>
              <a:t> Solutions Allow IPv4 Clients to Connect Over the Service Provider IPv6 Network to the IPv4 Internet</a:t>
            </a:r>
          </a:p>
        </p:txBody>
      </p:sp>
      <p:pic>
        <p:nvPicPr>
          <p:cNvPr id="67587" name="Picture 11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0800" y="984250"/>
            <a:ext cx="699928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84150" y="1231900"/>
            <a:ext cx="2128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Support legacy </a:t>
            </a:r>
            <a:r>
              <a:rPr lang="en-US" sz="1800" dirty="0" smtClean="0"/>
              <a:t>IPv4 </a:t>
            </a:r>
            <a:r>
              <a:rPr lang="en-US" sz="1800" dirty="0"/>
              <a:t>clients on new </a:t>
            </a:r>
            <a:r>
              <a:rPr lang="en-US" sz="1800" dirty="0" smtClean="0"/>
              <a:t>IPv6 </a:t>
            </a:r>
            <a:r>
              <a:rPr lang="en-US" sz="1800" dirty="0"/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The AX Series DS-</a:t>
            </a:r>
            <a:r>
              <a:rPr lang="en-US" sz="2000" dirty="0" err="1" smtClean="0"/>
              <a:t>Lite</a:t>
            </a:r>
            <a:r>
              <a:rPr lang="en-US" sz="2000" dirty="0" smtClean="0"/>
              <a:t> Solution Enables IPv6 Deployment </a:t>
            </a:r>
          </a:p>
        </p:txBody>
      </p:sp>
      <p:pic>
        <p:nvPicPr>
          <p:cNvPr id="68611" name="Picture 11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0800" y="984250"/>
            <a:ext cx="699928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84150" y="1231900"/>
            <a:ext cx="21288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The AX Series communicates with the service provider </a:t>
            </a:r>
            <a:r>
              <a:rPr lang="en-US" sz="1800" dirty="0" smtClean="0"/>
              <a:t>IPv6 </a:t>
            </a:r>
            <a:r>
              <a:rPr lang="en-US" sz="1800" dirty="0"/>
              <a:t>and the </a:t>
            </a:r>
            <a:r>
              <a:rPr lang="en-US" sz="1800" dirty="0" smtClean="0"/>
              <a:t>IPv4 </a:t>
            </a:r>
            <a:r>
              <a:rPr lang="en-US" sz="1800" dirty="0"/>
              <a:t>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DS-</a:t>
            </a:r>
            <a:r>
              <a:rPr lang="en-US" dirty="0" err="1" smtClean="0">
                <a:ea typeface="ＭＳ Ｐゴシック" pitchFamily="34" charset="-128"/>
              </a:rPr>
              <a:t>Lite</a:t>
            </a:r>
            <a:r>
              <a:rPr lang="en-US" dirty="0" smtClean="0">
                <a:ea typeface="ＭＳ Ｐゴシック" pitchFamily="34" charset="-128"/>
              </a:rPr>
              <a:t> features – AX DS-</a:t>
            </a:r>
            <a:r>
              <a:rPr lang="en-US" dirty="0" err="1" smtClean="0">
                <a:ea typeface="ＭＳ Ｐゴシック" pitchFamily="34" charset="-128"/>
              </a:rPr>
              <a:t>Lite</a:t>
            </a:r>
            <a:r>
              <a:rPr lang="en-US" dirty="0" smtClean="0">
                <a:ea typeface="ＭＳ Ｐゴシック" pitchFamily="34" charset="-128"/>
              </a:rPr>
              <a:t> scalability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9588" y="1143000"/>
          <a:ext cx="8447087" cy="3840480"/>
        </p:xfrm>
        <a:graphic>
          <a:graphicData uri="http://schemas.openxmlformats.org/drawingml/2006/table">
            <a:tbl>
              <a:tblPr/>
              <a:tblGrid>
                <a:gridCol w="1257300"/>
                <a:gridCol w="1787525"/>
                <a:gridCol w="1870075"/>
                <a:gridCol w="1682750"/>
                <a:gridCol w="1849437"/>
              </a:tblGrid>
              <a:tr h="32861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# DS-Lite sessions 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# New DS-Lite sessions/sec 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DS-Lite pool IPs 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DS-Lite </a:t>
                      </a: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Throughput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AX5200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64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1.0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10K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(default 2k)</a:t>
                      </a:r>
                      <a:r>
                        <a:rPr lang="fr-FR" sz="1800" baseline="300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40Gbps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AX5100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64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650K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10K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(default 2k)</a:t>
                      </a:r>
                      <a:r>
                        <a:rPr lang="fr-FR" sz="1800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40Gbps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AX3000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32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120 K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4K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(default 500)</a:t>
                      </a:r>
                      <a:r>
                        <a:rPr lang="fr-FR" sz="1800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22Gbps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AX2600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16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100 K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2K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(default 500)</a:t>
                      </a:r>
                      <a:r>
                        <a:rPr lang="fr-FR" sz="1800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18Gbps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AX2500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16 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85 K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2K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(default 500)</a:t>
                      </a:r>
                      <a:r>
                        <a:rPr lang="fr-FR" sz="1800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10Gbps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2"/>
                    </a:solidFill>
                  </a:tcPr>
                </a:tc>
              </a:tr>
            </a:tbl>
          </a:graphicData>
        </a:graphic>
      </p:graphicFrame>
      <p:sp>
        <p:nvSpPr>
          <p:cNvPr id="47151" name="Content Placeholder 2"/>
          <p:cNvSpPr>
            <a:spLocks noGrp="1"/>
          </p:cNvSpPr>
          <p:nvPr>
            <p:ph idx="1"/>
          </p:nvPr>
        </p:nvSpPr>
        <p:spPr>
          <a:xfrm>
            <a:off x="0" y="5091113"/>
            <a:ext cx="7875588" cy="1485900"/>
          </a:xfrm>
        </p:spPr>
        <p:txBody>
          <a:bodyPr/>
          <a:lstStyle/>
          <a:p>
            <a:pPr lvl="1"/>
            <a:r>
              <a:rPr lang="en-US" sz="1800" dirty="0" smtClean="0">
                <a:ea typeface="ＭＳ Ｐゴシック" pitchFamily="34" charset="-128"/>
              </a:rPr>
              <a:t>DS-</a:t>
            </a:r>
            <a:r>
              <a:rPr lang="en-US" sz="1800" dirty="0" err="1" smtClean="0">
                <a:ea typeface="ＭＳ Ｐゴシック" pitchFamily="34" charset="-128"/>
              </a:rPr>
              <a:t>Lite</a:t>
            </a:r>
            <a:r>
              <a:rPr lang="en-US" sz="1800" dirty="0" smtClean="0">
                <a:ea typeface="ＭＳ Ｐゴシック" pitchFamily="34" charset="-128"/>
              </a:rPr>
              <a:t> pools/groups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All AX platforms:	500 LSN pools (list of public IP@)</a:t>
            </a:r>
          </a:p>
          <a:p>
            <a:pPr lvl="3"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		200 LSN groups (group of individual LSN pools)</a:t>
            </a:r>
          </a:p>
          <a:p>
            <a:pPr lvl="4"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	Each LSN group can have up to 25 individual pools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60388" y="3222625"/>
            <a:ext cx="7986712" cy="8048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NAT64</a:t>
            </a:r>
          </a:p>
        </p:txBody>
      </p:sp>
      <p:sp>
        <p:nvSpPr>
          <p:cNvPr id="5939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Enterprise IPv6 Solution NAT64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09588" y="1231900"/>
            <a:ext cx="8415337" cy="45085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Advantage :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Enterprise LAN/WAN can be in full IPv6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IPv6  makes easier the Enterprise Consolidation (Multiple private LANs concatenation)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Considerations :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But what about IPv4 Internet Enterprise needs ?</a:t>
            </a:r>
            <a:endParaRPr lang="en-US" sz="20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B050"/>
                </a:solidFill>
              </a:rPr>
              <a:t>Proposed Solution: NAT64 &amp; DNS64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AX_Clients_B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534400" cy="4773613"/>
          </a:xfrm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AX Series Sample Customers</a:t>
            </a:r>
          </a:p>
        </p:txBody>
      </p:sp>
      <p:pic>
        <p:nvPicPr>
          <p:cNvPr id="82948" name="Picture 40" descr="bizrate_logo_rg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20838"/>
            <a:ext cx="1752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7" descr="Aliba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1752600"/>
            <a:ext cx="99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0" descr="box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11" descr="C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752600"/>
            <a:ext cx="76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12" descr="Chinamobi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288" y="2174875"/>
            <a:ext cx="506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13" descr="ClubOne_logoM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3813" y="2241550"/>
            <a:ext cx="801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4" descr="Coderead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3625" y="2170113"/>
            <a:ext cx="868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6" descr="CR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24088" y="2203450"/>
            <a:ext cx="838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7" descr="EarthClassMai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5163" y="2781300"/>
            <a:ext cx="1676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8" descr="FF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1038" y="2849563"/>
            <a:ext cx="72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20" descr="gamani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3338" y="2698750"/>
            <a:ext cx="1084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Picture 21" descr="GameFli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44925" y="2565400"/>
            <a:ext cx="727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Picture 22" descr="Hawkin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8538" y="2690813"/>
            <a:ext cx="762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1" name="Picture 23" descr="KDDI_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97538" y="2751138"/>
            <a:ext cx="13128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2" name="Picture 25" descr="mevi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75525" y="2241550"/>
            <a:ext cx="7889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3" name="Picture 26" descr="NTT_Communication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7688" y="4135438"/>
            <a:ext cx="1676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4" name="Picture 27" descr="NTT_docom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01875" y="4152900"/>
            <a:ext cx="1116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5" name="Picture 28" descr="NTT_Plal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33775" y="4152900"/>
            <a:ext cx="1109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6" name="Picture 31" descr="shopzilla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19800" y="4684713"/>
            <a:ext cx="13557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7" name="Picture 32" descr="Vietnam_Telecoms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13600" y="5084763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8" name="Picture 33" descr="Yaho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04100" y="4575175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9" name="Picture 27" descr="bat_blue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514600" y="1752600"/>
            <a:ext cx="1066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0" name="Picture 28" descr="mainLogo.gi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99363" y="3513138"/>
            <a:ext cx="8382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1" name="Picture 30" descr="Microsoft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43500" y="3463925"/>
            <a:ext cx="2209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2" name="Picture 31" descr="Premier_Mentoring.pn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62825" y="4035425"/>
            <a:ext cx="685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3" name="Picture 32" descr="logo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41800" y="4572000"/>
            <a:ext cx="1066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14463" y="2697163"/>
            <a:ext cx="1219200" cy="746125"/>
            <a:chOff x="5410200" y="2895600"/>
            <a:chExt cx="1300480" cy="796086"/>
          </a:xfrm>
        </p:grpSpPr>
        <p:pic>
          <p:nvPicPr>
            <p:cNvPr id="82994" name="Picture 29" descr="FSD1new.gif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5715000" y="2895600"/>
              <a:ext cx="53771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95" name="TextBox 35"/>
            <p:cNvSpPr txBox="1">
              <a:spLocks noChangeArrowheads="1"/>
            </p:cNvSpPr>
            <p:nvPr/>
          </p:nvSpPr>
          <p:spPr bwMode="auto">
            <a:xfrm>
              <a:off x="5410200" y="3428997"/>
              <a:ext cx="1300480" cy="26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Florence County</a:t>
              </a:r>
            </a:p>
          </p:txBody>
        </p:sp>
      </p:grpSp>
      <p:pic>
        <p:nvPicPr>
          <p:cNvPr id="82975" name="Picture 37" descr="p1271534126_52905.pn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048000" y="4700588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6" name="Picture 36" descr="TxStLogo0604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278313" y="5091113"/>
            <a:ext cx="998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7" name="Picture 38" descr="Shasta_County_ca_seal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430838" y="455136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8" name="Picture 39" descr="WilsonSonsini-Goodrich.pn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346700" y="5286375"/>
            <a:ext cx="914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9" name="Picture 41" descr="centerbeam.pn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010400" y="1752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0" name="Picture 42" descr="Aravo.pn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752600" y="1752600"/>
            <a:ext cx="6858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1" name="Picture 42" descr="logo_homepage_hp.gif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752975" y="4092575"/>
            <a:ext cx="2514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2" name="Picture 43" descr="bentley-university-transparent.gif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676650" y="17526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3" name="Picture 47" descr="Subaru_logo.pn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809750" y="4791075"/>
            <a:ext cx="13001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4" name="Picture 49" descr="quotes-Taobao.gif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175000" y="5180013"/>
            <a:ext cx="101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5" name="Picture 49" descr="UniversityOFart_logo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324600" y="5105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6" name="Picture 50" descr="ShareCompany_logo.pn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54050" y="4694238"/>
            <a:ext cx="1143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7" name="Picture 52" descr="gk_media_logo.pn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595563" y="3138488"/>
            <a:ext cx="2636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8" name="Picture 53" descr="econda_logo_rgb_567x198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867400" y="2176463"/>
            <a:ext cx="1219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89" name="Picture 54" descr="Magic_logo.pn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644525" y="3560763"/>
            <a:ext cx="22145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90" name="Picture 56" descr="Sesame_workshop_cloing_logo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704850" y="5029200"/>
            <a:ext cx="998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91" name="Picture 57" descr="Wwelogo.pn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912100" y="4945063"/>
            <a:ext cx="7794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92" name="Picture 15" descr="Coremobility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208338" y="2208213"/>
            <a:ext cx="152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93" name="Picture 54" descr="C:\Users\mchiang\Desktop\Meebo_Logo.pn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128963" y="3463925"/>
            <a:ext cx="18256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gray">
          <a:xfrm>
            <a:off x="6140450" y="6600825"/>
            <a:ext cx="27622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1200" b="1">
                <a:latin typeface="Courier" pitchFamily="49" charset="0"/>
              </a:rPr>
              <a:t> </a:t>
            </a:r>
          </a:p>
        </p:txBody>
      </p:sp>
      <p:pic>
        <p:nvPicPr>
          <p:cNvPr id="645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91657" y="1981200"/>
            <a:ext cx="4161526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51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IETF-71 Philadelphia – 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NAT-PT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352925" cy="46799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Worked with Comcast</a:t>
            </a:r>
          </a:p>
          <a:p>
            <a:r>
              <a:rPr lang="en-US" dirty="0" smtClean="0">
                <a:ea typeface="ＭＳ Ｐゴシック" pitchFamily="34" charset="-128"/>
              </a:rPr>
              <a:t>Double-NAT Project using 2 AX2200s</a:t>
            </a:r>
          </a:p>
          <a:p>
            <a:r>
              <a:rPr lang="en-US" dirty="0" smtClean="0">
                <a:ea typeface="ＭＳ Ｐゴシック" pitchFamily="34" charset="-128"/>
              </a:rPr>
              <a:t>All attendees would access the v4 internet through a wireless access point</a:t>
            </a:r>
          </a:p>
          <a:p>
            <a:r>
              <a:rPr lang="en-US" dirty="0" smtClean="0">
                <a:ea typeface="ＭＳ Ｐゴシック" pitchFamily="34" charset="-128"/>
              </a:rPr>
              <a:t>The 2 AX’s provided the IPv4-IPv6 and IPv6-IPv4 translation</a:t>
            </a:r>
          </a:p>
          <a:p>
            <a:r>
              <a:rPr lang="en-US" dirty="0" smtClean="0">
                <a:ea typeface="ＭＳ Ｐゴシック" pitchFamily="34" charset="-128"/>
              </a:rPr>
              <a:t>Ran for the duration of the conference without any issues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ChangeArrowheads="1"/>
          </p:cNvSpPr>
          <p:nvPr/>
        </p:nvSpPr>
        <p:spPr bwMode="auto">
          <a:xfrm>
            <a:off x="5237163" y="1316038"/>
            <a:ext cx="2825750" cy="45164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ct val="85000"/>
              </a:lnSpc>
            </a:pPr>
            <a:r>
              <a:rPr lang="en-US" sz="3600" dirty="0" smtClean="0"/>
              <a:t>IPv6</a:t>
            </a:r>
            <a:endParaRPr lang="en-US" sz="3600" dirty="0"/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2259013" y="1316038"/>
            <a:ext cx="2825750" cy="45164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ct val="85000"/>
              </a:lnSpc>
            </a:pPr>
            <a:r>
              <a:rPr lang="en-US" sz="3600" dirty="0" smtClean="0"/>
              <a:t>IPv4</a:t>
            </a:r>
            <a:endParaRPr lang="en-US" sz="3600" dirty="0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and DNS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09588" y="2106613"/>
            <a:ext cx="8274050" cy="1287462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lnSpc>
                <a:spcPct val="85000"/>
              </a:lnSpc>
              <a:buFontTx/>
              <a:buChar char="•"/>
            </a:pPr>
            <a:endParaRPr lang="en-US" sz="360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509588" y="3948113"/>
            <a:ext cx="8274050" cy="128905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lnSpc>
                <a:spcPct val="85000"/>
              </a:lnSpc>
              <a:buFontTx/>
              <a:buChar char="•"/>
            </a:pPr>
            <a:endParaRPr lang="en-US" sz="3600"/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509588" y="2452688"/>
            <a:ext cx="159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Hostname to IP Address</a:t>
            </a:r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2452688" y="2452688"/>
            <a:ext cx="263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 Record:</a:t>
            </a:r>
          </a:p>
          <a:p>
            <a:r>
              <a:rPr lang="en-US" sz="1400"/>
              <a:t>www.abc.test A 192.168.1.30</a:t>
            </a: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5292725" y="2452688"/>
            <a:ext cx="3490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AAAA Record:</a:t>
            </a:r>
          </a:p>
          <a:p>
            <a:r>
              <a:rPr lang="en-US" sz="1400"/>
              <a:t>www.abc.test A AAA 2001:db8:c18:1::2</a:t>
            </a:r>
          </a:p>
        </p:txBody>
      </p: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661988" y="4225925"/>
            <a:ext cx="159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IP Address to</a:t>
            </a:r>
          </a:p>
          <a:p>
            <a:r>
              <a:rPr lang="en-US" sz="1800"/>
              <a:t>Hostname</a:t>
            </a:r>
          </a:p>
        </p:txBody>
      </p:sp>
      <p:sp>
        <p:nvSpPr>
          <p:cNvPr id="25611" name="TextBox 9"/>
          <p:cNvSpPr txBox="1">
            <a:spLocks noChangeArrowheads="1"/>
          </p:cNvSpPr>
          <p:nvPr/>
        </p:nvSpPr>
        <p:spPr bwMode="auto">
          <a:xfrm>
            <a:off x="2605088" y="4287838"/>
            <a:ext cx="2632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PTR Record:</a:t>
            </a:r>
          </a:p>
          <a:p>
            <a:r>
              <a:rPr lang="en-US" sz="1400"/>
              <a:t>30.1.168.192.in-addr-arpa. PTR www.abc.test</a:t>
            </a: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5445125" y="4287838"/>
            <a:ext cx="33385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PTR Record:</a:t>
            </a:r>
          </a:p>
          <a:p>
            <a:r>
              <a:rPr lang="en-US" sz="1200"/>
              <a:t>2.0.0.0.0.0.0.0.0.0.0.0.0.0.0.0.1.0.0.0.8.1.c.0.</a:t>
            </a:r>
          </a:p>
          <a:p>
            <a:r>
              <a:rPr lang="en-US" sz="1200"/>
              <a:t>8.b.d.0.1.0.0.2.ip6.arpa PTR www.abc.test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NAT64 &amp; DNS64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039091"/>
            <a:ext cx="8415337" cy="4384675"/>
          </a:xfrm>
        </p:spPr>
        <p:txBody>
          <a:bodyPr/>
          <a:lstStyle/>
          <a:p>
            <a:r>
              <a:rPr lang="en-US" dirty="0" smtClean="0"/>
              <a:t>IETF standard track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draft-ietf-behave-v6v4-xlate-stateful-xx (NAT64)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draft-ietf-behave-dns64-xx (DNS64)</a:t>
            </a:r>
          </a:p>
          <a:p>
            <a:r>
              <a:rPr lang="en-US" dirty="0" smtClean="0"/>
              <a:t>NAT64 is a mechanism for translating IPv6 packets to IPv4 packets and vice-versa.</a:t>
            </a:r>
          </a:p>
          <a:p>
            <a:r>
              <a:rPr lang="en-US" dirty="0" smtClean="0"/>
              <a:t>DNS64 is a mechanism for synthesizing AAAA records from A records.</a:t>
            </a:r>
          </a:p>
          <a:p>
            <a:r>
              <a:rPr lang="en-US" dirty="0" smtClean="0"/>
              <a:t>The synthesis is done by adding a IPv6 prefix to the IPv4 address to create an IPv6 address.</a:t>
            </a:r>
          </a:p>
          <a:p>
            <a:r>
              <a:rPr lang="en-US" dirty="0" smtClean="0"/>
              <a:t>These two mechanisms together enable client-server communication between an IPv6-only client and an IPv4-only server.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argeScaleNAT_v2_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7" y="2464993"/>
            <a:ext cx="3103418" cy="1929260"/>
          </a:xfrm>
          <a:prstGeom prst="rect">
            <a:avLst/>
          </a:prstGeom>
        </p:spPr>
      </p:pic>
      <p:pic>
        <p:nvPicPr>
          <p:cNvPr id="21" name="Picture 20" descr="LargeScaleNAT_v2-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89" y="2464993"/>
            <a:ext cx="3453948" cy="1929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NAT64 &amp; DNS64 Topology</a:t>
            </a:r>
            <a:endParaRPr lang="en-US" dirty="0"/>
          </a:p>
        </p:txBody>
      </p:sp>
      <p:pic>
        <p:nvPicPr>
          <p:cNvPr id="1026" name="Picture 2" descr="C:\Documents and Settings\adesaram\My Documents\A10\Training\server_wor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7063" y="1836003"/>
            <a:ext cx="1257978" cy="1257978"/>
          </a:xfrm>
          <a:prstGeom prst="rect">
            <a:avLst/>
          </a:prstGeom>
          <a:noFill/>
        </p:spPr>
      </p:pic>
      <p:pic>
        <p:nvPicPr>
          <p:cNvPr id="4" name="Picture 3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063" y="3675310"/>
            <a:ext cx="1197147" cy="9966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132" y="3042326"/>
            <a:ext cx="191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IPv4 Internet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3868346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IPv6  Clients</a:t>
            </a:r>
            <a:endParaRPr lang="en-US" sz="1800" dirty="0"/>
          </a:p>
        </p:txBody>
      </p:sp>
      <p:pic>
        <p:nvPicPr>
          <p:cNvPr id="1028" name="Picture 4" descr="C:\Documents and Settings\adesaram\My Documents\A10\Training\Server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2937" y="2464992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49658"/>
            <a:ext cx="1524000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98072" y="3226992"/>
            <a:ext cx="191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IPv6 Network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64302" y="2983468"/>
            <a:ext cx="103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DNS64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28320" y="4566326"/>
            <a:ext cx="103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NAT64</a:t>
            </a:r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1025236" y="1416739"/>
            <a:ext cx="2192565" cy="7352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b="1" dirty="0" smtClean="0">
                <a:latin typeface="Arial" pitchFamily="29" charset="0"/>
              </a:rPr>
              <a:t>AAAA Query</a:t>
            </a:r>
          </a:p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effectLst/>
                <a:latin typeface="Arial" pitchFamily="29" charset="0"/>
              </a:rPr>
              <a:t> www.example.com</a:t>
            </a:r>
            <a:endParaRPr kumimoji="0" lang="en-US" sz="1200" b="1" i="0" u="none" strike="noStrike" cap="none" normalizeH="0" dirty="0">
              <a:ln>
                <a:noFill/>
              </a:ln>
              <a:effectLst/>
              <a:latin typeface="Arial" pitchFamily="29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>
            <a:off x="826108" y="2134645"/>
            <a:ext cx="2604925" cy="72301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85000"/>
              </a:lnSpc>
            </a:pPr>
            <a:r>
              <a:rPr lang="en-US" sz="1200" b="1" dirty="0" smtClean="0"/>
              <a:t>AAAA Response: 2001:DB8:122:344::192:0:2:33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9220" y="3868346"/>
            <a:ext cx="245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www.example.com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192.2.0.33</a:t>
            </a:r>
            <a:endParaRPr lang="en-US" sz="1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652602" y="1232934"/>
            <a:ext cx="2036618" cy="3676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rPr>
              <a:t>AAAA  www.example.com = Error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652602" y="1936748"/>
            <a:ext cx="2012805" cy="3676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rPr>
              <a:t>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rPr>
              <a:t>www.example.com =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rPr>
              <a:t> 192.2.0.33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8712" y="5443489"/>
            <a:ext cx="709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DNS64 owns IPv6 Prefix 2001:DB8:122:344:::/96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argeScaleNAT_v2_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36" y="2447028"/>
            <a:ext cx="3103418" cy="1929260"/>
          </a:xfrm>
          <a:prstGeom prst="rect">
            <a:avLst/>
          </a:prstGeom>
        </p:spPr>
      </p:pic>
      <p:pic>
        <p:nvPicPr>
          <p:cNvPr id="19" name="Picture 18" descr="LargeScaleNAT_v2-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447028"/>
            <a:ext cx="3453948" cy="1929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NAT64 &amp; DNS64 Topology</a:t>
            </a:r>
            <a:endParaRPr lang="en-US" dirty="0"/>
          </a:p>
        </p:txBody>
      </p:sp>
      <p:pic>
        <p:nvPicPr>
          <p:cNvPr id="1026" name="Picture 2" descr="C:\Documents and Settings\adesaram\My Documents\A10\Training\server_wor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801" y="1784348"/>
            <a:ext cx="1257978" cy="1257978"/>
          </a:xfrm>
          <a:prstGeom prst="rect">
            <a:avLst/>
          </a:prstGeom>
          <a:noFill/>
        </p:spPr>
      </p:pic>
      <p:pic>
        <p:nvPicPr>
          <p:cNvPr id="4" name="Picture 3" descr="C:\Documents and Settings\adesaram\My Documents\A10\Training\Swit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962" y="3605119"/>
            <a:ext cx="1197147" cy="9966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132" y="3042326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IPv4 Internet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135802" y="3042326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IPv6  Clients</a:t>
            </a:r>
            <a:endParaRPr lang="en-US" sz="1800" dirty="0"/>
          </a:p>
        </p:txBody>
      </p:sp>
      <p:pic>
        <p:nvPicPr>
          <p:cNvPr id="1028" name="Picture 4" descr="C:\Documents and Settings\adesaram\My Documents\A10\Training\Server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2937" y="2464992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C:\Documents and Settings\adesaram\My Documents\A10\Training\Lapto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12" y="1887658"/>
            <a:ext cx="1524000" cy="152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8633" y="2857660"/>
            <a:ext cx="94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DNS64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28776" y="4514677"/>
            <a:ext cx="94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NAT64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89220" y="3868346"/>
            <a:ext cx="223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www.example.com </a:t>
            </a:r>
          </a:p>
          <a:p>
            <a:r>
              <a:rPr lang="en-US" sz="1800" dirty="0" smtClean="0"/>
              <a:t>192.2.0.33</a:t>
            </a:r>
            <a:endParaRPr lang="en-US" sz="18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227602" y="4514677"/>
            <a:ext cx="3203431" cy="7352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85000"/>
              </a:lnSpc>
            </a:pPr>
            <a:r>
              <a:rPr lang="en-US" sz="1200" b="1" dirty="0" smtClean="0"/>
              <a:t>SIP: 2002:ACE:888:007::101:1024 </a:t>
            </a:r>
          </a:p>
          <a:p>
            <a:pPr defTabSz="914400">
              <a:lnSpc>
                <a:spcPct val="85000"/>
              </a:lnSpc>
            </a:pPr>
            <a:r>
              <a:rPr lang="en-US" sz="1200" b="1" dirty="0" smtClean="0"/>
              <a:t>DIP 2001:DB8:122:344::192:0:2:33:80</a:t>
            </a:r>
            <a:endParaRPr kumimoji="0" lang="en-US" sz="1200" b="1" i="0" u="none" strike="noStrike" cap="none" normalizeH="0" dirty="0">
              <a:ln>
                <a:noFill/>
              </a:ln>
              <a:effectLst/>
              <a:latin typeface="Arial" pitchFamily="29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475780" y="4601815"/>
            <a:ext cx="2711700" cy="7352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85000"/>
              </a:lnSpc>
            </a:pPr>
            <a:r>
              <a:rPr lang="en-US" sz="1200" b="1" dirty="0" smtClean="0"/>
              <a:t>SIP: 204.16.75.101:1024 </a:t>
            </a:r>
          </a:p>
          <a:p>
            <a:pPr defTabSz="914400">
              <a:lnSpc>
                <a:spcPct val="85000"/>
              </a:lnSpc>
            </a:pPr>
            <a:r>
              <a:rPr lang="en-US" sz="1200" b="1" dirty="0" smtClean="0"/>
              <a:t>DIP : 192.0.2.33:80</a:t>
            </a:r>
            <a:endParaRPr kumimoji="0" lang="en-US" sz="1200" b="1" i="0" u="none" strike="noStrike" cap="none" normalizeH="0" dirty="0">
              <a:ln>
                <a:noFill/>
              </a:ln>
              <a:effectLst/>
              <a:latin typeface="Arial" pitchFamily="2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8712" y="5443489"/>
            <a:ext cx="709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NAT64 owns IPv4 Address Pool 204.16.75.0/24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NAT64 and DNS64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peer-to-peer communication between IPv4 and IPv6 nodes, including the ability for IPv4 nodes to initiate communication with IPv6 nodes.</a:t>
            </a:r>
          </a:p>
          <a:p>
            <a:r>
              <a:rPr lang="en-US" dirty="0" smtClean="0"/>
              <a:t>End Point Independent Mapping and Filtering</a:t>
            </a:r>
          </a:p>
          <a:p>
            <a:r>
              <a:rPr lang="en-US" dirty="0" smtClean="0"/>
              <a:t>Full Cone NAT</a:t>
            </a:r>
          </a:p>
          <a:p>
            <a:r>
              <a:rPr lang="en-US" dirty="0" smtClean="0"/>
              <a:t>Support for DNSSEC (Roadmap)</a:t>
            </a:r>
          </a:p>
          <a:p>
            <a:r>
              <a:rPr lang="en-US" dirty="0" smtClean="0"/>
              <a:t>Support for IPSec (Roadmap)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09588" y="1355725"/>
            <a:ext cx="8415337" cy="4695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A10 has the most suitable, cost effective platform to deploy NAT and IPv6 Solutions</a:t>
            </a:r>
          </a:p>
          <a:p>
            <a:r>
              <a:rPr lang="en-US" dirty="0" smtClean="0">
                <a:ea typeface="ＭＳ Ｐゴシック" pitchFamily="34" charset="-128"/>
              </a:rPr>
              <a:t>A10 has carrier capable IPv6 and NAT solutions for deployment into carrier networks TODAY</a:t>
            </a:r>
          </a:p>
          <a:p>
            <a:r>
              <a:rPr lang="en-US" dirty="0" smtClean="0">
                <a:ea typeface="ＭＳ Ｐゴシック" pitchFamily="34" charset="-128"/>
              </a:rPr>
              <a:t>Evaluations and Demonstrations have been under way since 2007</a:t>
            </a:r>
          </a:p>
          <a:p>
            <a:r>
              <a:rPr lang="en-US" dirty="0" smtClean="0">
                <a:ea typeface="ＭＳ Ｐゴシック" pitchFamily="34" charset="-128"/>
              </a:rPr>
              <a:t>Development of IPv6 and NAT solutions have been carried out in conjunction with Carrier customers using real requirements.</a:t>
            </a:r>
          </a:p>
          <a:p>
            <a:r>
              <a:rPr lang="en-US" dirty="0" smtClean="0">
                <a:ea typeface="ＭＳ Ｐゴシック" pitchFamily="34" charset="-128"/>
              </a:rPr>
              <a:t>We continue to develop new features and deploy them rapidly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3"/>
          <p:cNvSpPr txBox="1">
            <a:spLocks noChangeArrowheads="1"/>
          </p:cNvSpPr>
          <p:nvPr/>
        </p:nvSpPr>
        <p:spPr bwMode="auto">
          <a:xfrm>
            <a:off x="2971800" y="1905000"/>
            <a:ext cx="2692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 i="1" dirty="0"/>
              <a:t>Q&amp;A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276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Stefaan Eens</a:t>
            </a:r>
          </a:p>
          <a:p>
            <a:r>
              <a:rPr lang="fr-FR" dirty="0" smtClean="0"/>
              <a:t>Channel Manager EMEA</a:t>
            </a:r>
          </a:p>
          <a:p>
            <a:r>
              <a:rPr lang="fr-FR" dirty="0" smtClean="0">
                <a:hlinkClick r:id="rId2"/>
              </a:rPr>
              <a:t>seens@a10networks.com </a:t>
            </a:r>
            <a:endParaRPr lang="fr-FR" dirty="0" smtClean="0"/>
          </a:p>
          <a:p>
            <a:r>
              <a:rPr lang="en-US" dirty="0" smtClean="0"/>
              <a:t>+32 478 25 90 16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2766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Mischa PETERS</a:t>
            </a:r>
          </a:p>
          <a:p>
            <a:r>
              <a:rPr lang="fr-FR" dirty="0" smtClean="0"/>
              <a:t>SE </a:t>
            </a:r>
            <a:r>
              <a:rPr lang="fr-FR" dirty="0" err="1" smtClean="0"/>
              <a:t>Northern</a:t>
            </a:r>
            <a:r>
              <a:rPr lang="fr-FR" dirty="0" smtClean="0"/>
              <a:t> EMEA</a:t>
            </a:r>
          </a:p>
          <a:p>
            <a:r>
              <a:rPr lang="fr-FR" dirty="0" smtClean="0">
                <a:hlinkClick r:id="rId3"/>
              </a:rPr>
              <a:t>mpeters@a10networks.com</a:t>
            </a:r>
            <a:endParaRPr lang="fr-FR" dirty="0" smtClean="0"/>
          </a:p>
          <a:p>
            <a:r>
              <a:rPr lang="en-US" dirty="0" smtClean="0"/>
              <a:t>+31 6 2181 </a:t>
            </a:r>
            <a:r>
              <a:rPr lang="en-US" dirty="0" smtClean="0"/>
              <a:t>8161</a:t>
            </a:r>
          </a:p>
          <a:p>
            <a:endParaRPr lang="fr-FR" dirty="0" smtClean="0"/>
          </a:p>
          <a:p>
            <a:r>
              <a:rPr lang="fr-FR" dirty="0" smtClean="0"/>
              <a:t>Manuel MARTINEZ</a:t>
            </a:r>
          </a:p>
          <a:p>
            <a:r>
              <a:rPr lang="fr-FR" dirty="0" err="1" smtClean="0"/>
              <a:t>Presenter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mmartinez@a10networks.com</a:t>
            </a: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AX Series 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err="1" smtClean="0">
                <a:ea typeface="ＭＳ Ｐゴシック" pitchFamily="34" charset="-128"/>
              </a:rPr>
              <a:t>Deployement</a:t>
            </a:r>
            <a:r>
              <a:rPr lang="en-US" sz="4400" dirty="0" smtClean="0">
                <a:ea typeface="ＭＳ Ｐゴシック" pitchFamily="34" charset="-128"/>
              </a:rPr>
              <a:t> modes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 3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ea typeface="ＭＳ Ｐゴシック" pitchFamily="34" charset="-128"/>
              </a:rPr>
              <a:t>The Engine: ACOS</a:t>
            </a:r>
            <a:br>
              <a:rPr lang="en-GB" sz="4400" dirty="0" smtClean="0">
                <a:ea typeface="ＭＳ Ｐゴシック" pitchFamily="34" charset="-128"/>
              </a:rPr>
            </a:b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Deployment Considerations</a:t>
            </a:r>
          </a:p>
        </p:txBody>
      </p:sp>
      <p:pic>
        <p:nvPicPr>
          <p:cNvPr id="19459" name="Content Placeholder 3" descr="backgroun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422" r="-18422"/>
          <a:stretch>
            <a:fillRect/>
          </a:stretch>
        </p:blipFill>
        <p:spPr>
          <a:xfrm>
            <a:off x="-1096963" y="1355725"/>
            <a:ext cx="11480801" cy="4648200"/>
          </a:xfrm>
        </p:spPr>
      </p:pic>
      <p:pic>
        <p:nvPicPr>
          <p:cNvPr id="19460" name="Picture 4" descr="SLB_slide_squa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1730375"/>
            <a:ext cx="38909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LB_slide_squa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1730375"/>
            <a:ext cx="38925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LB_slide_squa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3698875"/>
            <a:ext cx="38909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LB_slide_squa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3698875"/>
            <a:ext cx="38925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SLB_slide_cen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7238" y="2835275"/>
            <a:ext cx="26876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32188" y="3097213"/>
            <a:ext cx="2093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264D"/>
                </a:solidFill>
                <a:latin typeface="Arial Black" pitchFamily="34" charset="0"/>
              </a:rPr>
              <a:t>The Modes of</a:t>
            </a:r>
            <a:br>
              <a:rPr lang="en-US" sz="2000" b="1">
                <a:solidFill>
                  <a:srgbClr val="00264D"/>
                </a:solidFill>
                <a:latin typeface="Arial Black" pitchFamily="34" charset="0"/>
              </a:rPr>
            </a:br>
            <a:r>
              <a:rPr lang="en-US" sz="2000" b="1">
                <a:solidFill>
                  <a:srgbClr val="00264D"/>
                </a:solidFill>
                <a:latin typeface="Arial Black" pitchFamily="34" charset="0"/>
              </a:rPr>
              <a:t>Server Load</a:t>
            </a:r>
            <a:br>
              <a:rPr lang="en-US" sz="2000" b="1">
                <a:solidFill>
                  <a:srgbClr val="00264D"/>
                </a:solidFill>
                <a:latin typeface="Arial Black" pitchFamily="34" charset="0"/>
              </a:rPr>
            </a:br>
            <a:r>
              <a:rPr lang="en-US" sz="2000" b="1">
                <a:solidFill>
                  <a:srgbClr val="00264D"/>
                </a:solidFill>
                <a:latin typeface="Arial Black" pitchFamily="34" charset="0"/>
              </a:rPr>
              <a:t>Balancing</a:t>
            </a:r>
          </a:p>
        </p:txBody>
      </p:sp>
      <p:pic>
        <p:nvPicPr>
          <p:cNvPr id="19466" name="Picture 10" descr="Rout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2206625"/>
            <a:ext cx="523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AX320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3225" y="2263775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Serv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5050" y="2024063"/>
            <a:ext cx="8810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798513" y="2646363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Router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3532188" y="2646363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Servers</a:t>
            </a:r>
          </a:p>
        </p:txBody>
      </p:sp>
      <p:cxnSp>
        <p:nvCxnSpPr>
          <p:cNvPr id="17" name="Straight Connector 16"/>
          <p:cNvCxnSpPr>
            <a:endCxn id="12" idx="1"/>
          </p:cNvCxnSpPr>
          <p:nvPr/>
        </p:nvCxnSpPr>
        <p:spPr bwMode="auto">
          <a:xfrm>
            <a:off x="1400175" y="2473325"/>
            <a:ext cx="273050" cy="317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3208338" y="2473325"/>
            <a:ext cx="366712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1693863" y="2662238"/>
            <a:ext cx="147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Load Balancer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525" y="32305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+mn-ea"/>
                <a:cs typeface="Arial Black"/>
              </a:rPr>
              <a:t>1. Routed Mode</a:t>
            </a:r>
          </a:p>
        </p:txBody>
      </p:sp>
      <p:sp>
        <p:nvSpPr>
          <p:cNvPr id="19475" name="TextBox 31"/>
          <p:cNvSpPr txBox="1">
            <a:spLocks noChangeArrowheads="1"/>
          </p:cNvSpPr>
          <p:nvPr/>
        </p:nvSpPr>
        <p:spPr bwMode="auto">
          <a:xfrm>
            <a:off x="1003300" y="1990725"/>
            <a:ext cx="1146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64.x.x.x</a:t>
            </a:r>
          </a:p>
        </p:txBody>
      </p:sp>
      <p:sp>
        <p:nvSpPr>
          <p:cNvPr id="19476" name="TextBox 35"/>
          <p:cNvSpPr txBox="1">
            <a:spLocks noChangeArrowheads="1"/>
          </p:cNvSpPr>
          <p:nvPr/>
        </p:nvSpPr>
        <p:spPr bwMode="auto">
          <a:xfrm>
            <a:off x="2724150" y="1990725"/>
            <a:ext cx="11477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pic>
        <p:nvPicPr>
          <p:cNvPr id="19477" name="Picture 36" descr="Rout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63" y="2206625"/>
            <a:ext cx="523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37" descr="AX320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6100" y="2263775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38" descr="Serv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7925" y="2024063"/>
            <a:ext cx="8810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Box 39"/>
          <p:cNvSpPr txBox="1">
            <a:spLocks noChangeArrowheads="1"/>
          </p:cNvSpPr>
          <p:nvPr/>
        </p:nvSpPr>
        <p:spPr bwMode="auto">
          <a:xfrm>
            <a:off x="4740275" y="2646363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Router</a:t>
            </a:r>
          </a:p>
        </p:txBody>
      </p:sp>
      <p:sp>
        <p:nvSpPr>
          <p:cNvPr id="19481" name="TextBox 40"/>
          <p:cNvSpPr txBox="1">
            <a:spLocks noChangeArrowheads="1"/>
          </p:cNvSpPr>
          <p:nvPr/>
        </p:nvSpPr>
        <p:spPr bwMode="auto">
          <a:xfrm>
            <a:off x="7485063" y="2646363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Servers</a:t>
            </a:r>
          </a:p>
        </p:txBody>
      </p:sp>
      <p:cxnSp>
        <p:nvCxnSpPr>
          <p:cNvPr id="42" name="Straight Connector 41"/>
          <p:cNvCxnSpPr>
            <a:endCxn id="38" idx="1"/>
          </p:cNvCxnSpPr>
          <p:nvPr/>
        </p:nvCxnSpPr>
        <p:spPr bwMode="auto">
          <a:xfrm>
            <a:off x="5354638" y="2473325"/>
            <a:ext cx="271462" cy="317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7161213" y="2473325"/>
            <a:ext cx="366712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4" name="TextBox 43"/>
          <p:cNvSpPr txBox="1">
            <a:spLocks noChangeArrowheads="1"/>
          </p:cNvSpPr>
          <p:nvPr/>
        </p:nvSpPr>
        <p:spPr bwMode="auto">
          <a:xfrm>
            <a:off x="5646738" y="2662238"/>
            <a:ext cx="147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Load Balancer</a:t>
            </a:r>
          </a:p>
        </p:txBody>
      </p:sp>
      <p:sp>
        <p:nvSpPr>
          <p:cNvPr id="19485" name="TextBox 44"/>
          <p:cNvSpPr txBox="1">
            <a:spLocks noChangeArrowheads="1"/>
          </p:cNvSpPr>
          <p:nvPr/>
        </p:nvSpPr>
        <p:spPr bwMode="auto">
          <a:xfrm>
            <a:off x="4956175" y="1990725"/>
            <a:ext cx="11477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sp>
        <p:nvSpPr>
          <p:cNvPr id="19486" name="TextBox 45"/>
          <p:cNvSpPr txBox="1">
            <a:spLocks noChangeArrowheads="1"/>
          </p:cNvSpPr>
          <p:nvPr/>
        </p:nvSpPr>
        <p:spPr bwMode="auto">
          <a:xfrm>
            <a:off x="6677025" y="1990725"/>
            <a:ext cx="11477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4925" y="3230563"/>
            <a:ext cx="32940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+mn-ea"/>
                <a:cs typeface="Arial Black"/>
              </a:rPr>
              <a:t>3. Transparent Mode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8525" y="3819525"/>
            <a:ext cx="2209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+mn-ea"/>
                <a:cs typeface="Arial Black"/>
              </a:rPr>
              <a:t>2. One-Arm Mode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0775" y="3819525"/>
            <a:ext cx="22082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+mn-ea"/>
                <a:cs typeface="Arial Black"/>
              </a:rPr>
              <a:t>4. DSR Mode</a:t>
            </a:r>
          </a:p>
        </p:txBody>
      </p:sp>
      <p:pic>
        <p:nvPicPr>
          <p:cNvPr id="19490" name="Picture 49" descr="AX320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8788" y="4411663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Box 50"/>
          <p:cNvSpPr txBox="1">
            <a:spLocks noChangeArrowheads="1"/>
          </p:cNvSpPr>
          <p:nvPr/>
        </p:nvSpPr>
        <p:spPr bwMode="auto">
          <a:xfrm>
            <a:off x="1738313" y="4159250"/>
            <a:ext cx="147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Load Balancer</a:t>
            </a:r>
          </a:p>
        </p:txBody>
      </p:sp>
      <p:pic>
        <p:nvPicPr>
          <p:cNvPr id="19492" name="Picture 51" descr="Rout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4814888"/>
            <a:ext cx="523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52" descr="Serv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5050" y="4632325"/>
            <a:ext cx="88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4" name="TextBox 53"/>
          <p:cNvSpPr txBox="1">
            <a:spLocks noChangeArrowheads="1"/>
          </p:cNvSpPr>
          <p:nvPr/>
        </p:nvSpPr>
        <p:spPr bwMode="auto">
          <a:xfrm>
            <a:off x="798513" y="5278438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Router</a:t>
            </a:r>
          </a:p>
        </p:txBody>
      </p:sp>
      <p:sp>
        <p:nvSpPr>
          <p:cNvPr id="19495" name="TextBox 54"/>
          <p:cNvSpPr txBox="1">
            <a:spLocks noChangeArrowheads="1"/>
          </p:cNvSpPr>
          <p:nvPr/>
        </p:nvSpPr>
        <p:spPr bwMode="auto">
          <a:xfrm>
            <a:off x="3532188" y="5278438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Servers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506538" y="5113338"/>
            <a:ext cx="2025650" cy="1587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2323307" y="4976019"/>
            <a:ext cx="277812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8" name="TextBox 64"/>
          <p:cNvSpPr txBox="1">
            <a:spLocks noChangeArrowheads="1"/>
          </p:cNvSpPr>
          <p:nvPr/>
        </p:nvSpPr>
        <p:spPr bwMode="auto">
          <a:xfrm>
            <a:off x="1400175" y="4837113"/>
            <a:ext cx="1062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sp>
        <p:nvSpPr>
          <p:cNvPr id="19499" name="TextBox 65"/>
          <p:cNvSpPr txBox="1">
            <a:spLocks noChangeArrowheads="1"/>
          </p:cNvSpPr>
          <p:nvPr/>
        </p:nvSpPr>
        <p:spPr bwMode="auto">
          <a:xfrm>
            <a:off x="2547938" y="4837113"/>
            <a:ext cx="1062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pic>
        <p:nvPicPr>
          <p:cNvPr id="19500" name="Picture 66" descr="AX320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3888" y="4411663"/>
            <a:ext cx="1501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1" name="TextBox 67"/>
          <p:cNvSpPr txBox="1">
            <a:spLocks noChangeArrowheads="1"/>
          </p:cNvSpPr>
          <p:nvPr/>
        </p:nvSpPr>
        <p:spPr bwMode="auto">
          <a:xfrm>
            <a:off x="5713413" y="4159250"/>
            <a:ext cx="147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Load Balancer</a:t>
            </a:r>
          </a:p>
        </p:txBody>
      </p:sp>
      <p:pic>
        <p:nvPicPr>
          <p:cNvPr id="19502" name="Picture 68" descr="Rout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2988" y="4814888"/>
            <a:ext cx="523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69" descr="Serv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4438" y="4649788"/>
            <a:ext cx="844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4" name="TextBox 70"/>
          <p:cNvSpPr txBox="1">
            <a:spLocks noChangeArrowheads="1"/>
          </p:cNvSpPr>
          <p:nvPr/>
        </p:nvSpPr>
        <p:spPr bwMode="auto">
          <a:xfrm>
            <a:off x="4775200" y="5278438"/>
            <a:ext cx="706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Router</a:t>
            </a:r>
          </a:p>
        </p:txBody>
      </p:sp>
      <p:sp>
        <p:nvSpPr>
          <p:cNvPr id="19505" name="TextBox 71"/>
          <p:cNvSpPr txBox="1">
            <a:spLocks noChangeArrowheads="1"/>
          </p:cNvSpPr>
          <p:nvPr/>
        </p:nvSpPr>
        <p:spPr bwMode="auto">
          <a:xfrm>
            <a:off x="7507288" y="5278438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Servers</a:t>
            </a:r>
          </a:p>
        </p:txBody>
      </p:sp>
      <p:sp>
        <p:nvSpPr>
          <p:cNvPr id="19506" name="TextBox 72"/>
          <p:cNvSpPr txBox="1">
            <a:spLocks noChangeArrowheads="1"/>
          </p:cNvSpPr>
          <p:nvPr/>
        </p:nvSpPr>
        <p:spPr bwMode="auto">
          <a:xfrm>
            <a:off x="5376863" y="4837113"/>
            <a:ext cx="1147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sp>
        <p:nvSpPr>
          <p:cNvPr id="19507" name="TextBox 73"/>
          <p:cNvSpPr txBox="1">
            <a:spLocks noChangeArrowheads="1"/>
          </p:cNvSpPr>
          <p:nvPr/>
        </p:nvSpPr>
        <p:spPr bwMode="auto">
          <a:xfrm>
            <a:off x="6437313" y="4837113"/>
            <a:ext cx="1147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192.168.x.x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5468938" y="5113338"/>
            <a:ext cx="2025650" cy="1587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6285707" y="4976019"/>
            <a:ext cx="277812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10" name="Curved Connector 94"/>
          <p:cNvCxnSpPr>
            <a:cxnSpLocks noChangeShapeType="1"/>
          </p:cNvCxnSpPr>
          <p:nvPr/>
        </p:nvCxnSpPr>
        <p:spPr bwMode="auto">
          <a:xfrm rot="5400000" flipH="1" flipV="1">
            <a:off x="5289550" y="4457700"/>
            <a:ext cx="182563" cy="531813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511" name="Curved Connector 108"/>
          <p:cNvCxnSpPr>
            <a:cxnSpLocks noChangeShapeType="1"/>
          </p:cNvCxnSpPr>
          <p:nvPr/>
        </p:nvCxnSpPr>
        <p:spPr bwMode="auto">
          <a:xfrm>
            <a:off x="7205663" y="4632325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19512" name="Curved Connector 94"/>
          <p:cNvCxnSpPr>
            <a:cxnSpLocks noChangeShapeType="1"/>
          </p:cNvCxnSpPr>
          <p:nvPr/>
        </p:nvCxnSpPr>
        <p:spPr bwMode="auto">
          <a:xfrm rot="7140000" flipH="1" flipV="1">
            <a:off x="7391401" y="4383087"/>
            <a:ext cx="182562" cy="531813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513" name="Curved Connector 122"/>
          <p:cNvCxnSpPr>
            <a:cxnSpLocks noChangeShapeType="1"/>
          </p:cNvCxnSpPr>
          <p:nvPr/>
        </p:nvCxnSpPr>
        <p:spPr bwMode="auto">
          <a:xfrm rot="10800000" flipV="1">
            <a:off x="5376863" y="5280025"/>
            <a:ext cx="2208212" cy="0"/>
          </a:xfrm>
          <a:prstGeom prst="curvedConnector3">
            <a:avLst>
              <a:gd name="adj1" fmla="val 8639"/>
            </a:avLst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ACOS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066800"/>
            <a:ext cx="5638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Highly Efficient Advanced Core Operating System (ACOS)</a:t>
            </a:r>
          </a:p>
          <a:p>
            <a:pPr lvl="1" eaLnBrk="1" hangingPunct="1"/>
            <a:r>
              <a:rPr lang="fr-FR" dirty="0" smtClean="0">
                <a:solidFill>
                  <a:schemeClr val="tx1"/>
                </a:solidFill>
                <a:ea typeface="ＭＳ Ｐゴシック" pitchFamily="34" charset="-128"/>
              </a:rPr>
              <a:t>64 bit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Memory, processing &amp; I/O efficiency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More user connections per unit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Faster application access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Best Combination of Software and Hardware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Hardware off-load and acceleration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Less Servers,  Rack Space, Power, Cooling, Server Licenses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Reduced Operating Costs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Scalable Symmetrical Multi-Processing (SSMP)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Highest industry performance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Maximum headroom for growth</a:t>
            </a:r>
          </a:p>
          <a:p>
            <a:pPr eaLnBrk="1" hangingPunct="1"/>
            <a:endParaRPr lang="en-US" sz="18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486400"/>
            <a:ext cx="377031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95800"/>
            <a:ext cx="409464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pdraper\My Documents\A10 Networks\Products\AX\Misc files\EX_graphics\EX_graphics\EX_graphics\EX_mai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762000"/>
            <a:ext cx="3314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3529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gray">
          <a:xfrm flipH="1">
            <a:off x="44196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gray">
          <a:xfrm flipH="1">
            <a:off x="4419600" y="40687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 flipH="1">
            <a:off x="44196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gray">
          <a:xfrm flipH="1">
            <a:off x="4259263" y="1600200"/>
            <a:ext cx="4046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gray">
          <a:xfrm flipH="1">
            <a:off x="4267200" y="2339975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gray">
          <a:xfrm flipH="1">
            <a:off x="83058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gray">
          <a:xfrm flipH="1">
            <a:off x="57531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gray">
          <a:xfrm flipH="1">
            <a:off x="4419600" y="4724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gray">
          <a:xfrm flipH="1">
            <a:off x="4267200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gray">
          <a:xfrm flipH="1">
            <a:off x="4419600" y="4068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gray">
          <a:xfrm flipH="1">
            <a:off x="4267200" y="45259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2" name="Line 23"/>
          <p:cNvSpPr>
            <a:spLocks noChangeShapeType="1"/>
          </p:cNvSpPr>
          <p:nvPr/>
        </p:nvSpPr>
        <p:spPr bwMode="gray">
          <a:xfrm flipH="1">
            <a:off x="44196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3" name="Line 24"/>
          <p:cNvSpPr>
            <a:spLocks noChangeShapeType="1"/>
          </p:cNvSpPr>
          <p:nvPr/>
        </p:nvSpPr>
        <p:spPr bwMode="gray">
          <a:xfrm flipH="1">
            <a:off x="4267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04787" y="1447800"/>
            <a:ext cx="4038601" cy="323850"/>
          </a:xfrm>
          <a:prstGeom prst="roundRect">
            <a:avLst/>
          </a:prstGeom>
          <a:solidFill>
            <a:srgbClr val="D232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SSL Acceleration Module – SSL Processing</a:t>
            </a:r>
            <a:endParaRPr lang="en-US" sz="1400" dirty="0">
              <a:solidFill>
                <a:srgbClr val="4E4E4E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04787" y="2085975"/>
            <a:ext cx="4038601" cy="5048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Application Memory – Session Tables, Buffer Memory, Application Data</a:t>
            </a:r>
            <a:endParaRPr lang="en-US" sz="1400" dirty="0">
              <a:solidFill>
                <a:srgbClr val="595959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04787" y="2914650"/>
            <a:ext cx="4038601" cy="3524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L4-7 CPUs – L4-7 Processing, Security</a:t>
            </a:r>
            <a:endParaRPr lang="en-US" sz="1400" dirty="0">
              <a:solidFill>
                <a:srgbClr val="4E4E4E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04787" y="3543300"/>
            <a:ext cx="4038601" cy="5048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Control Kernel – CLI, GUI, Management Tasks and Health Checking</a:t>
            </a:r>
            <a:endParaRPr lang="en-US" sz="1400" dirty="0">
              <a:solidFill>
                <a:srgbClr val="595959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4787" y="4295775"/>
            <a:ext cx="4038601" cy="7048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Flexible Traffic ASIC (FTA) –</a:t>
            </a:r>
            <a:b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r>
              <a:rPr lang="en-US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Distributes Traffic Across L4-7 CPUs, Efficient Network I/O, DDoS</a:t>
            </a:r>
            <a:endParaRPr lang="en-US" sz="1400" b="1" dirty="0">
              <a:solidFill>
                <a:srgbClr val="595959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endParaRPr lang="en-US" sz="1400" dirty="0">
              <a:solidFill>
                <a:srgbClr val="595959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04787" y="5257800"/>
            <a:ext cx="4038601" cy="542925"/>
          </a:xfrm>
          <a:prstGeom prst="roundRect">
            <a:avLst/>
          </a:prstGeom>
          <a:solidFill>
            <a:srgbClr val="54928C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Switching &amp; Routing ASIC –</a:t>
            </a:r>
            <a:br>
              <a:rPr lang="en-US" sz="1400" b="1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r>
              <a:rPr lang="en-US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L2 &amp; L3 Processing and Security</a:t>
            </a:r>
            <a:endParaRPr lang="en-US" sz="1400" dirty="0">
              <a:solidFill>
                <a:srgbClr val="4E4E4E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5000"/>
              </a:lnSpc>
              <a:spcBef>
                <a:spcPct val="75000"/>
              </a:spcBef>
              <a:buClr>
                <a:schemeClr val="hlink"/>
              </a:buClr>
              <a:defRPr/>
            </a:pPr>
            <a:endParaRPr lang="en-US" sz="1400" dirty="0">
              <a:solidFill>
                <a:srgbClr val="595959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322" name="Straight Connector 31"/>
          <p:cNvCxnSpPr>
            <a:cxnSpLocks noChangeShapeType="1"/>
          </p:cNvCxnSpPr>
          <p:nvPr/>
        </p:nvCxnSpPr>
        <p:spPr bwMode="auto">
          <a:xfrm>
            <a:off x="4267200" y="3048000"/>
            <a:ext cx="144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4" name="Title 1"/>
          <p:cNvSpPr txBox="1">
            <a:spLocks/>
          </p:cNvSpPr>
          <p:nvPr/>
        </p:nvSpPr>
        <p:spPr>
          <a:xfrm>
            <a:off x="509588" y="219075"/>
            <a:ext cx="7299325" cy="6413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bg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Superior System Design &amp;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10_PPT_template">
  <a:themeElements>
    <a:clrScheme name="A10_PPT_template 13">
      <a:dk1>
        <a:srgbClr val="000000"/>
      </a:dk1>
      <a:lt1>
        <a:srgbClr val="FFFFFF"/>
      </a:lt1>
      <a:dk2>
        <a:srgbClr val="FF9900"/>
      </a:dk2>
      <a:lt2>
        <a:srgbClr val="003366"/>
      </a:lt2>
      <a:accent1>
        <a:srgbClr val="5279A9"/>
      </a:accent1>
      <a:accent2>
        <a:srgbClr val="BBAB86"/>
      </a:accent2>
      <a:accent3>
        <a:srgbClr val="FFFFFF"/>
      </a:accent3>
      <a:accent4>
        <a:srgbClr val="000000"/>
      </a:accent4>
      <a:accent5>
        <a:srgbClr val="B3BED1"/>
      </a:accent5>
      <a:accent6>
        <a:srgbClr val="A99B79"/>
      </a:accent6>
      <a:hlink>
        <a:srgbClr val="687A52"/>
      </a:hlink>
      <a:folHlink>
        <a:srgbClr val="878787"/>
      </a:folHlink>
    </a:clrScheme>
    <a:fontScheme name="A10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A10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0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0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0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0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10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10_PPT_template 13">
        <a:dk1>
          <a:srgbClr val="000000"/>
        </a:dk1>
        <a:lt1>
          <a:srgbClr val="FFFFFF"/>
        </a:lt1>
        <a:dk2>
          <a:srgbClr val="FF9900"/>
        </a:dk2>
        <a:lt2>
          <a:srgbClr val="003366"/>
        </a:lt2>
        <a:accent1>
          <a:srgbClr val="5279A9"/>
        </a:accent1>
        <a:accent2>
          <a:srgbClr val="BBAB86"/>
        </a:accent2>
        <a:accent3>
          <a:srgbClr val="FFFFFF"/>
        </a:accent3>
        <a:accent4>
          <a:srgbClr val="000000"/>
        </a:accent4>
        <a:accent5>
          <a:srgbClr val="B3BED1"/>
        </a:accent5>
        <a:accent6>
          <a:srgbClr val="A99B79"/>
        </a:accent6>
        <a:hlink>
          <a:srgbClr val="687A52"/>
        </a:hlink>
        <a:folHlink>
          <a:srgbClr val="8787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</TotalTime>
  <Words>2850</Words>
  <Application>Microsoft Office PowerPoint</Application>
  <PresentationFormat>On-screen Show (4:3)</PresentationFormat>
  <Paragraphs>725</Paragraphs>
  <Slides>70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A10_PPT_template</vt:lpstr>
      <vt:lpstr>Visio</vt:lpstr>
      <vt:lpstr>Stallion Event</vt:lpstr>
      <vt:lpstr>Agenda</vt:lpstr>
      <vt:lpstr>A10 Networks Company Overview</vt:lpstr>
      <vt:lpstr>Three Strategic Focus Areas</vt:lpstr>
      <vt:lpstr>Slide 5</vt:lpstr>
      <vt:lpstr>AX Series Sample Customers</vt:lpstr>
      <vt:lpstr>The Engine: ACOS </vt:lpstr>
      <vt:lpstr>ACOS</vt:lpstr>
      <vt:lpstr>Slide 9</vt:lpstr>
      <vt:lpstr>Slide 10</vt:lpstr>
      <vt:lpstr>AX Series </vt:lpstr>
      <vt:lpstr>AX Series Appliances</vt:lpstr>
      <vt:lpstr>AX Series Enterprise Class Performance Chart</vt:lpstr>
      <vt:lpstr>AX Series Carrier Class Performance Chart</vt:lpstr>
      <vt:lpstr>Management </vt:lpstr>
      <vt:lpstr>Manageability  </vt:lpstr>
      <vt:lpstr> Virtualization:  Layer 2/3 Virtualization Solution for AX Virtualization</vt:lpstr>
      <vt:lpstr>Virtualization:  Layer 2/3 Virtualization Benefits for AX Virtualization</vt:lpstr>
      <vt:lpstr>AX Series Virtualization Products</vt:lpstr>
      <vt:lpstr>SLB and ADC Features </vt:lpstr>
      <vt:lpstr>The AX Series Solution</vt:lpstr>
      <vt:lpstr>Server Load Balancing </vt:lpstr>
      <vt:lpstr>GSLB – Global Server Load Balancing a.k.a. Intelligent DNS </vt:lpstr>
      <vt:lpstr>Optimize Your Application Delivery</vt:lpstr>
      <vt:lpstr>TCP Offload</vt:lpstr>
      <vt:lpstr>TCP Connection Reuse</vt:lpstr>
      <vt:lpstr>Compression</vt:lpstr>
      <vt:lpstr>Static and Dynamic Caching</vt:lpstr>
      <vt:lpstr>High Performance SSL Acceleration</vt:lpstr>
      <vt:lpstr>Dynamic Traffic Management and Protection: Geo-location Based Connection Limiting per VIP</vt:lpstr>
      <vt:lpstr>Dynamic Traffic Management and Protection: Selective DNS Caching</vt:lpstr>
      <vt:lpstr>Innovation:  DNS Application Firewall</vt:lpstr>
      <vt:lpstr>DNSSEC Support Compatibility Benefits</vt:lpstr>
      <vt:lpstr>Flexibility</vt:lpstr>
      <vt:lpstr> IPv6 Features  </vt:lpstr>
      <vt:lpstr>Classic NAT for Server Load Balancing</vt:lpstr>
      <vt:lpstr>Advanced NAT: Carrier IPv6 Transition Solution</vt:lpstr>
      <vt:lpstr> SLB-PT/SLB-IPv6   </vt:lpstr>
      <vt:lpstr>Slide 39</vt:lpstr>
      <vt:lpstr>SLB-PT – Topology</vt:lpstr>
      <vt:lpstr>Slide 41</vt:lpstr>
      <vt:lpstr>LSN / CGN</vt:lpstr>
      <vt:lpstr>Large Scale NAT (LSN/CGN)</vt:lpstr>
      <vt:lpstr>Large Scale NAT Topology (NAT444)</vt:lpstr>
      <vt:lpstr>Large Scale NAT Topology (NAT44)</vt:lpstr>
      <vt:lpstr>Traditional NAT issues</vt:lpstr>
      <vt:lpstr>Solution: Large Scale NAT (LSN/CGN)</vt:lpstr>
      <vt:lpstr>Large Scale NAT (LSN/CGN)</vt:lpstr>
      <vt:lpstr>LSN features – AX LSN scalability</vt:lpstr>
      <vt:lpstr>Large Scale NAT (LSN/CGN)</vt:lpstr>
      <vt:lpstr>DS-Lite</vt:lpstr>
      <vt:lpstr>But LSN alone is just a solution to wait,  not a real transition step</vt:lpstr>
      <vt:lpstr>Dual-Stack Lite (DSLite)</vt:lpstr>
      <vt:lpstr>Dual-Stack Lite (DSLite) – Core Concepts</vt:lpstr>
      <vt:lpstr>DS-Lite Solutions Allow IPv4 Clients to Connect Over the Service Provider IPv6 Network to the IPv4 Internet</vt:lpstr>
      <vt:lpstr>The AX Series DS-Lite Solution Enables IPv6 Deployment </vt:lpstr>
      <vt:lpstr>DS-Lite features – AX DS-Lite scalability</vt:lpstr>
      <vt:lpstr>NAT64</vt:lpstr>
      <vt:lpstr>Enterprise IPv6 Solution NAT64</vt:lpstr>
      <vt:lpstr>IETF-71 Philadelphia – 1st NAT-PT</vt:lpstr>
      <vt:lpstr>IPv6 and DNS</vt:lpstr>
      <vt:lpstr>NAT64 &amp; DNS64</vt:lpstr>
      <vt:lpstr>NAT64 &amp; DNS64 Topology</vt:lpstr>
      <vt:lpstr>NAT64 &amp; DNS64 Topology</vt:lpstr>
      <vt:lpstr>Features of NAT64 and DNS64</vt:lpstr>
      <vt:lpstr>Summary</vt:lpstr>
      <vt:lpstr>Summary</vt:lpstr>
      <vt:lpstr>Slide 68</vt:lpstr>
      <vt:lpstr>AX Series  Deployement modes  </vt:lpstr>
      <vt:lpstr>Deployment Considerations</vt:lpstr>
    </vt:vector>
  </TitlesOfParts>
  <Company>Mandy Chiang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Generation of Web Application Delivery Platforms</dc:title>
  <dc:creator>Mandy Chiang</dc:creator>
  <cp:lastModifiedBy>Manuel Martinez</cp:lastModifiedBy>
  <cp:revision>292</cp:revision>
  <dcterms:created xsi:type="dcterms:W3CDTF">2009-08-31T16:35:43Z</dcterms:created>
  <dcterms:modified xsi:type="dcterms:W3CDTF">2011-06-15T12:01:57Z</dcterms:modified>
</cp:coreProperties>
</file>